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aleway"/>
      <p:regular r:id="rId29"/>
      <p:bold r:id="rId30"/>
      <p:italic r:id="rId31"/>
      <p:boldItalic r:id="rId32"/>
    </p:embeddedFont>
    <p:embeddedFont>
      <p:font typeface="Roboto"/>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71">
          <p15:clr>
            <a:srgbClr val="A4A3A4"/>
          </p15:clr>
        </p15:guide>
        <p15:guide id="2" pos="567">
          <p15:clr>
            <a:srgbClr val="A4A3A4"/>
          </p15:clr>
        </p15:guide>
        <p15:guide id="3" orient="horz">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871" orient="horz"/>
        <p:guide pos="567"/>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aleway-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font" Target="fonts/Raleway-boldItalic.fntdata"/><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Lato-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Lato-italic.fntdata"/><Relationship Id="rId16" Type="http://schemas.openxmlformats.org/officeDocument/2006/relationships/slide" Target="slides/slide10.xml"/><Relationship Id="rId38" Type="http://schemas.openxmlformats.org/officeDocument/2006/relationships/font" Target="fonts/La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37bd1eba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437bd1eba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37bd1eba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37bd1eba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0ee80b5d8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40ee80b5d8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3f12dc065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f12dc065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3f12dc065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f12dc065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37bd1eba3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437bd1eba3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40ee80b5d8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40ee80b5d8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102ac38d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102ac38d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0ee80b5d8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40ee80b5d8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37bd1eba3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37bd1eba3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0ee80b5d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0ee80b5d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0ee80b5d8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40ee80b5d8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10" name="Shape 10"/>
        <p:cNvGrpSpPr/>
        <p:nvPr/>
      </p:nvGrpSpPr>
      <p:grpSpPr>
        <a:xfrm>
          <a:off x="0" y="0"/>
          <a:ext cx="0" cy="0"/>
          <a:chOff x="0" y="0"/>
          <a:chExt cx="0" cy="0"/>
        </a:xfrm>
      </p:grpSpPr>
      <p:grpSp>
        <p:nvGrpSpPr>
          <p:cNvPr id="11" name="Google Shape;11;p2"/>
          <p:cNvGrpSpPr/>
          <p:nvPr/>
        </p:nvGrpSpPr>
        <p:grpSpPr>
          <a:xfrm>
            <a:off x="6098378" y="5"/>
            <a:ext cx="3045625" cy="2030570"/>
            <a:chOff x="6098378" y="5"/>
            <a:chExt cx="3045625" cy="2030570"/>
          </a:xfrm>
        </p:grpSpPr>
        <p:sp>
          <p:nvSpPr>
            <p:cNvPr id="12" name="Google Shape;12;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2"/>
          <p:cNvSpPr txBox="1"/>
          <p:nvPr>
            <p:ph type="ctrTitle"/>
          </p:nvPr>
        </p:nvSpPr>
        <p:spPr>
          <a:xfrm>
            <a:off x="598100" y="1775222"/>
            <a:ext cx="8222100" cy="8388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598088" y="2715913"/>
            <a:ext cx="8222100" cy="432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2100"/>
              <a:buFont typeface="Calibri"/>
              <a:buNone/>
              <a:defRPr b="0" i="0" sz="2100" u="none" cap="none" strike="noStrike">
                <a:solidFill>
                  <a:schemeClr val="lt1"/>
                </a:solidFill>
                <a:latin typeface="Calibri"/>
                <a:ea typeface="Calibri"/>
                <a:cs typeface="Calibri"/>
                <a:sym typeface="Calibri"/>
              </a:defRPr>
            </a:lvl9pPr>
          </a:lstStyle>
          <a:p/>
        </p:txBody>
      </p:sp>
      <p:sp>
        <p:nvSpPr>
          <p:cNvPr id="19" name="Google Shape;19;p2"/>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4A86E8"/>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1"/>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1"/>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1"/>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1"/>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 name="Google Shape;76;p11"/>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9pPr>
          </a:lstStyle>
          <a:p/>
        </p:txBody>
      </p:sp>
      <p:sp>
        <p:nvSpPr>
          <p:cNvPr id="77" name="Google Shape;77;p1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78" name="Shape 78"/>
        <p:cNvGrpSpPr/>
        <p:nvPr/>
      </p:nvGrpSpPr>
      <p:grpSpPr>
        <a:xfrm>
          <a:off x="0" y="0"/>
          <a:ext cx="0" cy="0"/>
          <a:chOff x="0" y="0"/>
          <a:chExt cx="0" cy="0"/>
        </a:xfrm>
      </p:grpSpPr>
      <p:sp>
        <p:nvSpPr>
          <p:cNvPr id="79" name="Google Shape;79;p12"/>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 name="Google Shape;80;p1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1" name="Google Shape;81;p12"/>
          <p:cNvSpPr txBox="1"/>
          <p:nvPr>
            <p:ph type="title"/>
          </p:nvPr>
        </p:nvSpPr>
        <p:spPr>
          <a:xfrm>
            <a:off x="265500" y="1151100"/>
            <a:ext cx="4045200" cy="1564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chemeClr val="dk1"/>
              </a:buClr>
              <a:buSzPts val="4200"/>
              <a:buFont typeface="Calibri"/>
              <a:buNone/>
              <a:defRPr b="0" i="0" sz="4200" u="none" cap="none" strike="noStrike">
                <a:solidFill>
                  <a:schemeClr val="dk1"/>
                </a:solidFill>
                <a:latin typeface="Calibri"/>
                <a:ea typeface="Calibri"/>
                <a:cs typeface="Calibri"/>
                <a:sym typeface="Calibri"/>
              </a:defRPr>
            </a:lvl9pPr>
          </a:lstStyle>
          <a:p/>
        </p:txBody>
      </p:sp>
      <p:sp>
        <p:nvSpPr>
          <p:cNvPr id="82" name="Google Shape;82;p12"/>
          <p:cNvSpPr txBox="1"/>
          <p:nvPr>
            <p:ph idx="1" type="subTitle"/>
          </p:nvPr>
        </p:nvSpPr>
        <p:spPr>
          <a:xfrm>
            <a:off x="265500" y="2769001"/>
            <a:ext cx="4045200" cy="12693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1pPr>
            <a:lvl2pPr lvl="1"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2pPr>
            <a:lvl3pPr lvl="2"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3pPr>
            <a:lvl4pPr lvl="3"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4pPr>
            <a:lvl5pPr lvl="4"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5pPr>
            <a:lvl6pPr lvl="5"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6pPr>
            <a:lvl7pPr lvl="6"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7pPr>
            <a:lvl8pPr lvl="7"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8pPr>
            <a:lvl9pPr lvl="8" marR="0" rtl="0" algn="ctr">
              <a:lnSpc>
                <a:spcPct val="100000"/>
              </a:lnSpc>
              <a:spcBef>
                <a:spcPts val="0"/>
              </a:spcBef>
              <a:spcAft>
                <a:spcPts val="0"/>
              </a:spcAft>
              <a:buClr>
                <a:schemeClr val="dk2"/>
              </a:buClr>
              <a:buSzPts val="2100"/>
              <a:buFont typeface="Calibri"/>
              <a:buNone/>
              <a:defRPr b="0" i="0" sz="2100" u="none" cap="none" strike="noStrike">
                <a:solidFill>
                  <a:schemeClr val="dk2"/>
                </a:solidFill>
                <a:latin typeface="Calibri"/>
                <a:ea typeface="Calibri"/>
                <a:cs typeface="Calibri"/>
                <a:sym typeface="Calibri"/>
              </a:defRPr>
            </a:lvl9pPr>
          </a:lstStyle>
          <a:p/>
        </p:txBody>
      </p:sp>
      <p:sp>
        <p:nvSpPr>
          <p:cNvPr id="83" name="Google Shape;83;p1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342900" lvl="0" marL="457200" marR="0" rtl="0" algn="l">
              <a:lnSpc>
                <a:spcPct val="115000"/>
              </a:lnSpc>
              <a:spcBef>
                <a:spcPts val="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9pPr>
          </a:lstStyle>
          <a:p/>
        </p:txBody>
      </p:sp>
      <p:sp>
        <p:nvSpPr>
          <p:cNvPr id="84" name="Google Shape;84;p12"/>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5" name="Shape 85"/>
        <p:cNvGrpSpPr/>
        <p:nvPr/>
      </p:nvGrpSpPr>
      <p:grpSpPr>
        <a:xfrm>
          <a:off x="0" y="0"/>
          <a:ext cx="0" cy="0"/>
          <a:chOff x="0" y="0"/>
          <a:chExt cx="0" cy="0"/>
        </a:xfrm>
      </p:grpSpPr>
      <p:sp>
        <p:nvSpPr>
          <p:cNvPr id="86" name="Google Shape;86;p13"/>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1pPr>
          </a:lstStyle>
          <a:p/>
        </p:txBody>
      </p:sp>
      <p:sp>
        <p:nvSpPr>
          <p:cNvPr id="87" name="Google Shape;87;p13"/>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88" name="Shape 88"/>
        <p:cNvGrpSpPr/>
        <p:nvPr/>
      </p:nvGrpSpPr>
      <p:grpSpPr>
        <a:xfrm>
          <a:off x="0" y="0"/>
          <a:ext cx="0" cy="0"/>
          <a:chOff x="0" y="0"/>
          <a:chExt cx="0" cy="0"/>
        </a:xfrm>
      </p:grpSpPr>
      <p:grpSp>
        <p:nvGrpSpPr>
          <p:cNvPr id="89" name="Google Shape;89;p14"/>
          <p:cNvGrpSpPr/>
          <p:nvPr/>
        </p:nvGrpSpPr>
        <p:grpSpPr>
          <a:xfrm>
            <a:off x="6098378" y="5"/>
            <a:ext cx="3045625" cy="2030570"/>
            <a:chOff x="6098378" y="5"/>
            <a:chExt cx="3045625" cy="2030570"/>
          </a:xfrm>
        </p:grpSpPr>
        <p:sp>
          <p:nvSpPr>
            <p:cNvPr id="90" name="Google Shape;90;p14"/>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4"/>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4"/>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4"/>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 name="Google Shape;95;p14"/>
          <p:cNvSpPr txBox="1"/>
          <p:nvPr>
            <p:ph hasCustomPrompt="1" type="title"/>
          </p:nvPr>
        </p:nvSpPr>
        <p:spPr>
          <a:xfrm>
            <a:off x="311700" y="1256050"/>
            <a:ext cx="8520600" cy="20307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12000"/>
              <a:buFont typeface="Calibri"/>
              <a:buNone/>
              <a:defRPr b="0" i="0" sz="12000" u="none" cap="none" strike="noStrike">
                <a:solidFill>
                  <a:schemeClr val="lt1"/>
                </a:solidFill>
                <a:latin typeface="Calibri"/>
                <a:ea typeface="Calibri"/>
                <a:cs typeface="Calibri"/>
                <a:sym typeface="Calibri"/>
              </a:defRPr>
            </a:lvl9pPr>
          </a:lstStyle>
          <a:p>
            <a:r>
              <a:t>xx%</a:t>
            </a:r>
          </a:p>
        </p:txBody>
      </p:sp>
      <p:sp>
        <p:nvSpPr>
          <p:cNvPr id="96" name="Google Shape;96;p14"/>
          <p:cNvSpPr txBox="1"/>
          <p:nvPr>
            <p:ph idx="1" type="body"/>
          </p:nvPr>
        </p:nvSpPr>
        <p:spPr>
          <a:xfrm>
            <a:off x="311700" y="3369225"/>
            <a:ext cx="8520600" cy="1281900"/>
          </a:xfrm>
          <a:prstGeom prst="rect">
            <a:avLst/>
          </a:prstGeom>
          <a:noFill/>
          <a:ln>
            <a:noFill/>
          </a:ln>
        </p:spPr>
        <p:txBody>
          <a:bodyPr anchorCtr="0" anchor="t" bIns="91425" lIns="91425" spcFirstLastPara="1" rIns="91425" wrap="square" tIns="91425"/>
          <a:lstStyle>
            <a:lvl1pPr indent="-342900" lvl="0" marL="457200" marR="0" rtl="0" algn="ctr">
              <a:lnSpc>
                <a:spcPct val="115000"/>
              </a:lnSpc>
              <a:spcBef>
                <a:spcPts val="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1pPr>
            <a:lvl2pPr indent="-317500" lvl="1" marL="9144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2pPr>
            <a:lvl3pPr indent="-317500" lvl="2" marL="13716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3pPr>
            <a:lvl4pPr indent="-317500" lvl="3" marL="18288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4pPr>
            <a:lvl5pPr indent="-317500" lvl="4" marL="22860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5pPr>
            <a:lvl6pPr indent="-317500" lvl="5" marL="27432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6pPr>
            <a:lvl7pPr indent="-317500" lvl="6" marL="32004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7pPr>
            <a:lvl8pPr indent="-317500" lvl="7" marL="3657600" marR="0" rtl="0" algn="ctr">
              <a:lnSpc>
                <a:spcPct val="115000"/>
              </a:lnSpc>
              <a:spcBef>
                <a:spcPts val="1600"/>
              </a:spcBef>
              <a:spcAft>
                <a:spcPts val="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8pPr>
            <a:lvl9pPr indent="-317500" lvl="8" marL="4114800" marR="0" rtl="0" algn="ctr">
              <a:lnSpc>
                <a:spcPct val="115000"/>
              </a:lnSpc>
              <a:spcBef>
                <a:spcPts val="1600"/>
              </a:spcBef>
              <a:spcAft>
                <a:spcPts val="1600"/>
              </a:spcAft>
              <a:buClr>
                <a:schemeClr val="lt1"/>
              </a:buClr>
              <a:buSzPts val="1400"/>
              <a:buFont typeface="Calibri"/>
              <a:buChar char="■"/>
              <a:defRPr b="0" i="0" sz="1400" u="none" cap="none" strike="noStrike">
                <a:solidFill>
                  <a:schemeClr val="lt1"/>
                </a:solidFill>
                <a:latin typeface="Calibri"/>
                <a:ea typeface="Calibri"/>
                <a:cs typeface="Calibri"/>
                <a:sym typeface="Calibri"/>
              </a:defRPr>
            </a:lvl9pPr>
          </a:lstStyle>
          <a:p/>
        </p:txBody>
      </p:sp>
      <p:sp>
        <p:nvSpPr>
          <p:cNvPr id="97" name="Google Shape;97;p1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15"/>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100" name="Shape 100"/>
        <p:cNvGrpSpPr/>
        <p:nvPr/>
      </p:nvGrpSpPr>
      <p:grpSpPr>
        <a:xfrm>
          <a:off x="0" y="0"/>
          <a:ext cx="0" cy="0"/>
          <a:chOff x="0" y="0"/>
          <a:chExt cx="0" cy="0"/>
        </a:xfrm>
      </p:grpSpPr>
      <p:pic>
        <p:nvPicPr>
          <p:cNvPr descr="shutterstock_31891705.jpg" id="101" name="Google Shape;101;p16"/>
          <p:cNvPicPr preferRelativeResize="0"/>
          <p:nvPr/>
        </p:nvPicPr>
        <p:blipFill rotWithShape="1">
          <a:blip r:embed="rId2">
            <a:alphaModFix/>
          </a:blip>
          <a:srcRect b="11970" l="0" r="0" t="11971"/>
          <a:stretch/>
        </p:blipFill>
        <p:spPr>
          <a:xfrm>
            <a:off x="0" y="487825"/>
            <a:ext cx="9143999" cy="4655673"/>
          </a:xfrm>
          <a:prstGeom prst="rect">
            <a:avLst/>
          </a:prstGeom>
          <a:noFill/>
          <a:ln>
            <a:noFill/>
          </a:ln>
        </p:spPr>
      </p:pic>
      <p:sp>
        <p:nvSpPr>
          <p:cNvPr id="102" name="Google Shape;102;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p16"/>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5" name="Google Shape;105;p16"/>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106" name="Google Shape;106;p16"/>
          <p:cNvCxnSpPr/>
          <p:nvPr/>
        </p:nvCxnSpPr>
        <p:spPr>
          <a:xfrm>
            <a:off x="8598817" y="250138"/>
            <a:ext cx="216300" cy="0"/>
          </a:xfrm>
          <a:prstGeom prst="straightConnector1">
            <a:avLst/>
          </a:prstGeom>
          <a:noFill/>
          <a:ln cap="flat" cmpd="sng" w="9525">
            <a:solidFill>
              <a:srgbClr val="B7B7B7"/>
            </a:solidFill>
            <a:prstDash val="solid"/>
            <a:round/>
            <a:headEnd len="sm" w="sm" type="none"/>
            <a:tailEnd len="sm" w="sm" type="none"/>
          </a:ln>
        </p:spPr>
      </p:cxnSp>
      <p:cxnSp>
        <p:nvCxnSpPr>
          <p:cNvPr id="107" name="Google Shape;107;p16"/>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108" name="Google Shape;108;p16"/>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116" name="Google Shape;116;p18"/>
          <p:cNvSpPr txBox="1"/>
          <p:nvPr>
            <p:ph idx="1" type="body"/>
          </p:nvPr>
        </p:nvSpPr>
        <p:spPr>
          <a:xfrm>
            <a:off x="311700" y="1229975"/>
            <a:ext cx="3999900" cy="33390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117" name="Google Shape;117;p18"/>
          <p:cNvSpPr txBox="1"/>
          <p:nvPr>
            <p:ph idx="2" type="body"/>
          </p:nvPr>
        </p:nvSpPr>
        <p:spPr>
          <a:xfrm>
            <a:off x="4832400" y="1229975"/>
            <a:ext cx="3999900" cy="33390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118" name="Google Shape;118;p18"/>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9" name="Shape 119"/>
        <p:cNvGrpSpPr/>
        <p:nvPr/>
      </p:nvGrpSpPr>
      <p:grpSpPr>
        <a:xfrm>
          <a:off x="0" y="0"/>
          <a:ext cx="0" cy="0"/>
          <a:chOff x="0" y="0"/>
          <a:chExt cx="0" cy="0"/>
        </a:xfrm>
      </p:grpSpPr>
      <p:sp>
        <p:nvSpPr>
          <p:cNvPr id="120" name="Google Shape;120;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121" name="Google Shape;121;p19"/>
          <p:cNvSpPr txBox="1"/>
          <p:nvPr>
            <p:ph idx="1" type="body"/>
          </p:nvPr>
        </p:nvSpPr>
        <p:spPr>
          <a:xfrm>
            <a:off x="311700" y="1465804"/>
            <a:ext cx="2808000" cy="31032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122" name="Google Shape;122;p19"/>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bg>
      <p:bgPr>
        <a:solidFill>
          <a:srgbClr val="434343"/>
        </a:solidFill>
      </p:bgPr>
    </p:bg>
    <p:spTree>
      <p:nvGrpSpPr>
        <p:cNvPr id="123" name="Shape 123"/>
        <p:cNvGrpSpPr/>
        <p:nvPr/>
      </p:nvGrpSpPr>
      <p:grpSpPr>
        <a:xfrm>
          <a:off x="0" y="0"/>
          <a:ext cx="0" cy="0"/>
          <a:chOff x="0" y="0"/>
          <a:chExt cx="0" cy="0"/>
        </a:xfrm>
      </p:grpSpPr>
      <p:grpSp>
        <p:nvGrpSpPr>
          <p:cNvPr id="124" name="Google Shape;124;p20"/>
          <p:cNvGrpSpPr/>
          <p:nvPr/>
        </p:nvGrpSpPr>
        <p:grpSpPr>
          <a:xfrm>
            <a:off x="830394" y="1191276"/>
            <a:ext cx="745764" cy="45826"/>
            <a:chOff x="4580561" y="2589004"/>
            <a:chExt cx="1064464" cy="25200"/>
          </a:xfrm>
        </p:grpSpPr>
        <p:sp>
          <p:nvSpPr>
            <p:cNvPr id="125" name="Google Shape;125;p2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7" name="Google Shape;127;p20"/>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9pPr>
          </a:lstStyle>
          <a:p/>
        </p:txBody>
      </p:sp>
      <p:sp>
        <p:nvSpPr>
          <p:cNvPr id="128" name="Google Shape;128;p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bg>
      <p:bgPr>
        <a:solidFill>
          <a:schemeClr val="lt2"/>
        </a:solidFill>
      </p:bgPr>
    </p:bg>
    <p:spTree>
      <p:nvGrpSpPr>
        <p:cNvPr id="129" name="Shape 129"/>
        <p:cNvGrpSpPr/>
        <p:nvPr/>
      </p:nvGrpSpPr>
      <p:grpSpPr>
        <a:xfrm>
          <a:off x="0" y="0"/>
          <a:ext cx="0" cy="0"/>
          <a:chOff x="0" y="0"/>
          <a:chExt cx="0" cy="0"/>
        </a:xfrm>
      </p:grpSpPr>
      <p:pic>
        <p:nvPicPr>
          <p:cNvPr descr="shutterstock_429987889_edited.jpg" id="130" name="Google Shape;130;p21"/>
          <p:cNvPicPr preferRelativeResize="0"/>
          <p:nvPr/>
        </p:nvPicPr>
        <p:blipFill rotWithShape="1">
          <a:blip r:embed="rId2">
            <a:alphaModFix/>
          </a:blip>
          <a:srcRect b="23586" l="0" r="0" t="21801"/>
          <a:stretch/>
        </p:blipFill>
        <p:spPr>
          <a:xfrm>
            <a:off x="0" y="487825"/>
            <a:ext cx="9144000" cy="4655677"/>
          </a:xfrm>
          <a:prstGeom prst="rect">
            <a:avLst/>
          </a:prstGeom>
          <a:noFill/>
          <a:ln>
            <a:noFill/>
          </a:ln>
        </p:spPr>
      </p:pic>
      <p:sp>
        <p:nvSpPr>
          <p:cNvPr id="131" name="Google Shape;131;p2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 name="Google Shape;132;p21"/>
          <p:cNvGrpSpPr/>
          <p:nvPr/>
        </p:nvGrpSpPr>
        <p:grpSpPr>
          <a:xfrm>
            <a:off x="830394" y="1191276"/>
            <a:ext cx="745764" cy="45826"/>
            <a:chOff x="4580561" y="2589004"/>
            <a:chExt cx="1064464" cy="25200"/>
          </a:xfrm>
        </p:grpSpPr>
        <p:sp>
          <p:nvSpPr>
            <p:cNvPr id="133" name="Google Shape;133;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5" name="Google Shape;135;p21"/>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2pPr>
            <a:lvl3pPr lvl="2"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3pPr>
            <a:lvl4pPr lvl="3"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4pPr>
            <a:lvl5pPr lvl="4"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5pPr>
            <a:lvl6pPr lvl="5"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6pPr>
            <a:lvl7pPr lvl="6"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7pPr>
            <a:lvl8pPr lvl="7"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8pPr>
            <a:lvl9pPr lvl="8"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9pPr>
          </a:lstStyle>
          <a:p/>
        </p:txBody>
      </p:sp>
      <p:sp>
        <p:nvSpPr>
          <p:cNvPr id="136" name="Google Shape;136;p21"/>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2pPr>
            <a:lvl3pPr lvl="2"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3pPr>
            <a:lvl4pPr lvl="3"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4pPr>
            <a:lvl5pPr lvl="4"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5pPr>
            <a:lvl6pPr lvl="5"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6pPr>
            <a:lvl7pPr lvl="6"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7pPr>
            <a:lvl8pPr lvl="7"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8pPr>
            <a:lvl9pPr lvl="8"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9pPr>
          </a:lstStyle>
          <a:p/>
        </p:txBody>
      </p:sp>
      <p:sp>
        <p:nvSpPr>
          <p:cNvPr id="137" name="Google Shape;137;p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21"/>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9" name="Google Shape;139;p21"/>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140" name="Google Shape;140;p21"/>
          <p:cNvCxnSpPr/>
          <p:nvPr/>
        </p:nvCxnSpPr>
        <p:spPr>
          <a:xfrm>
            <a:off x="8598817" y="250138"/>
            <a:ext cx="216300" cy="0"/>
          </a:xfrm>
          <a:prstGeom prst="straightConnector1">
            <a:avLst/>
          </a:prstGeom>
          <a:noFill/>
          <a:ln cap="flat" cmpd="sng" w="9525">
            <a:solidFill>
              <a:srgbClr val="B7B7B7"/>
            </a:solidFill>
            <a:prstDash val="solid"/>
            <a:round/>
            <a:headEnd len="sm" w="sm" type="none"/>
            <a:tailEnd len="sm" w="sm" type="none"/>
          </a:ln>
        </p:spPr>
      </p:cxnSp>
      <p:cxnSp>
        <p:nvCxnSpPr>
          <p:cNvPr id="141" name="Google Shape;141;p21"/>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bg>
      <p:bgPr>
        <a:solidFill>
          <a:schemeClr val="dk1"/>
        </a:solidFill>
      </p:bgPr>
    </p:bg>
    <p:spTree>
      <p:nvGrpSpPr>
        <p:cNvPr id="20" name="Shape 20"/>
        <p:cNvGrpSpPr/>
        <p:nvPr/>
      </p:nvGrpSpPr>
      <p:grpSpPr>
        <a:xfrm>
          <a:off x="0" y="0"/>
          <a:ext cx="0" cy="0"/>
          <a:chOff x="0" y="0"/>
          <a:chExt cx="0" cy="0"/>
        </a:xfrm>
      </p:grpSpPr>
      <p:sp>
        <p:nvSpPr>
          <p:cNvPr id="21" name="Google Shape;21;p3"/>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2pPr>
            <a:lvl3pPr lvl="2"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3pPr>
            <a:lvl4pPr lvl="3"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4pPr>
            <a:lvl5pPr lvl="4"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5pPr>
            <a:lvl6pPr lvl="5"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6pPr>
            <a:lvl7pPr lvl="6"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7pPr>
            <a:lvl8pPr lvl="7"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8pPr>
            <a:lvl9pPr lvl="8" marR="0" rtl="0" algn="l">
              <a:lnSpc>
                <a:spcPct val="100000"/>
              </a:lnSpc>
              <a:spcBef>
                <a:spcPts val="0"/>
              </a:spcBef>
              <a:spcAft>
                <a:spcPts val="0"/>
              </a:spcAft>
              <a:buClr>
                <a:srgbClr val="FFFFFF"/>
              </a:buClr>
              <a:buSzPts val="2600"/>
              <a:buFont typeface="Calibri"/>
              <a:buNone/>
              <a:defRPr b="0" i="0" sz="2600" u="none" cap="none" strike="noStrike">
                <a:solidFill>
                  <a:srgbClr val="FFFFFF"/>
                </a:solidFill>
                <a:latin typeface="Calibri"/>
                <a:ea typeface="Calibri"/>
                <a:cs typeface="Calibri"/>
                <a:sym typeface="Calibri"/>
              </a:defRPr>
            </a:lvl9pPr>
          </a:lstStyle>
          <a:p/>
        </p:txBody>
      </p:sp>
      <p:sp>
        <p:nvSpPr>
          <p:cNvPr id="22" name="Google Shape;22;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
        <p:nvSpPr>
          <p:cNvPr id="23" name="Google Shape;23;p3"/>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FFFFFF"/>
                </a:solidFill>
                <a:latin typeface="Raleway"/>
                <a:ea typeface="Raleway"/>
                <a:cs typeface="Raleway"/>
                <a:sym typeface="Raleway"/>
              </a:rPr>
              <a:t>Confidential</a:t>
            </a:r>
            <a:endParaRPr b="1" i="0" sz="600" u="none" cap="none" strike="noStrike">
              <a:solidFill>
                <a:srgbClr val="FFFFFF"/>
              </a:solidFill>
              <a:latin typeface="Raleway"/>
              <a:ea typeface="Raleway"/>
              <a:cs typeface="Raleway"/>
              <a:sym typeface="Raleway"/>
            </a:endParaRPr>
          </a:p>
        </p:txBody>
      </p:sp>
      <p:sp>
        <p:nvSpPr>
          <p:cNvPr id="24" name="Google Shape;24;p3"/>
          <p:cNvSpPr txBox="1"/>
          <p:nvPr/>
        </p:nvSpPr>
        <p:spPr>
          <a:xfrm>
            <a:off x="1296781" y="78500"/>
            <a:ext cx="3656700" cy="3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lang="en-GB" sz="600">
                <a:solidFill>
                  <a:srgbClr val="FFFFFF"/>
                </a:solidFill>
                <a:latin typeface="Raleway"/>
                <a:ea typeface="Raleway"/>
                <a:cs typeface="Raleway"/>
                <a:sym typeface="Raleway"/>
              </a:rPr>
              <a:t>Analysis Laboratories - 2018 - Accredited COFRAC norms 17025 and 15189</a:t>
            </a:r>
            <a:endParaRPr b="0" i="0" sz="600" u="none" cap="none" strike="noStrike">
              <a:solidFill>
                <a:srgbClr val="FFFFFF"/>
              </a:solidFill>
              <a:latin typeface="Raleway"/>
              <a:ea typeface="Raleway"/>
              <a:cs typeface="Raleway"/>
              <a:sym typeface="Ralewa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4A86E8"/>
        </a:solidFill>
      </p:bgPr>
    </p:bg>
    <p:spTree>
      <p:nvGrpSpPr>
        <p:cNvPr id="142" name="Shape 142"/>
        <p:cNvGrpSpPr/>
        <p:nvPr/>
      </p:nvGrpSpPr>
      <p:grpSpPr>
        <a:xfrm>
          <a:off x="0" y="0"/>
          <a:ext cx="0" cy="0"/>
          <a:chOff x="0" y="0"/>
          <a:chExt cx="0" cy="0"/>
        </a:xfrm>
      </p:grpSpPr>
      <p:grpSp>
        <p:nvGrpSpPr>
          <p:cNvPr id="143" name="Google Shape;143;p22"/>
          <p:cNvGrpSpPr/>
          <p:nvPr/>
        </p:nvGrpSpPr>
        <p:grpSpPr>
          <a:xfrm>
            <a:off x="6098378" y="5"/>
            <a:ext cx="3045625" cy="2030570"/>
            <a:chOff x="6098378" y="5"/>
            <a:chExt cx="3045625" cy="2030570"/>
          </a:xfrm>
        </p:grpSpPr>
        <p:sp>
          <p:nvSpPr>
            <p:cNvPr id="144" name="Google Shape;144;p22"/>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2"/>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2"/>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2"/>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2"/>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p22"/>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9pPr>
          </a:lstStyle>
          <a:p/>
        </p:txBody>
      </p:sp>
      <p:sp>
        <p:nvSpPr>
          <p:cNvPr id="150" name="Google Shape;150;p22"/>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51" name="Shape 151"/>
        <p:cNvGrpSpPr/>
        <p:nvPr/>
      </p:nvGrpSpPr>
      <p:grpSpPr>
        <a:xfrm>
          <a:off x="0" y="0"/>
          <a:ext cx="0" cy="0"/>
          <a:chOff x="0" y="0"/>
          <a:chExt cx="0" cy="0"/>
        </a:xfrm>
      </p:grpSpPr>
      <p:sp>
        <p:nvSpPr>
          <p:cNvPr id="152" name="Google Shape;152;p23"/>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1pPr>
          </a:lstStyle>
          <a:p/>
        </p:txBody>
      </p:sp>
      <p:sp>
        <p:nvSpPr>
          <p:cNvPr id="153" name="Google Shape;153;p23"/>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4" name="Shape 154"/>
        <p:cNvGrpSpPr/>
        <p:nvPr/>
      </p:nvGrpSpPr>
      <p:grpSpPr>
        <a:xfrm>
          <a:off x="0" y="0"/>
          <a:ext cx="0" cy="0"/>
          <a:chOff x="0" y="0"/>
          <a:chExt cx="0" cy="0"/>
        </a:xfrm>
      </p:grpSpPr>
      <p:sp>
        <p:nvSpPr>
          <p:cNvPr id="155" name="Google Shape;155;p2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156" name="Shape 156"/>
        <p:cNvGrpSpPr/>
        <p:nvPr/>
      </p:nvGrpSpPr>
      <p:grpSpPr>
        <a:xfrm>
          <a:off x="0" y="0"/>
          <a:ext cx="0" cy="0"/>
          <a:chOff x="0" y="0"/>
          <a:chExt cx="0" cy="0"/>
        </a:xfrm>
      </p:grpSpPr>
      <p:pic>
        <p:nvPicPr>
          <p:cNvPr descr="shutterstock_31891705.jpg" id="157" name="Google Shape;157;p25"/>
          <p:cNvPicPr preferRelativeResize="0"/>
          <p:nvPr/>
        </p:nvPicPr>
        <p:blipFill rotWithShape="1">
          <a:blip r:embed="rId2">
            <a:alphaModFix/>
          </a:blip>
          <a:srcRect b="11971" l="0" r="0" t="11971"/>
          <a:stretch/>
        </p:blipFill>
        <p:spPr>
          <a:xfrm>
            <a:off x="0" y="487825"/>
            <a:ext cx="9144000" cy="4655674"/>
          </a:xfrm>
          <a:prstGeom prst="rect">
            <a:avLst/>
          </a:prstGeom>
          <a:noFill/>
          <a:ln>
            <a:noFill/>
          </a:ln>
        </p:spPr>
      </p:pic>
      <p:sp>
        <p:nvSpPr>
          <p:cNvPr id="158" name="Google Shape;158;p2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
        <p:nvSpPr>
          <p:cNvPr id="160" name="Google Shape;160;p25"/>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1" name="Google Shape;161;p25"/>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162" name="Google Shape;162;p25"/>
          <p:cNvCxnSpPr/>
          <p:nvPr/>
        </p:nvCxnSpPr>
        <p:spPr>
          <a:xfrm>
            <a:off x="8598817" y="250138"/>
            <a:ext cx="216300" cy="0"/>
          </a:xfrm>
          <a:prstGeom prst="straightConnector1">
            <a:avLst/>
          </a:prstGeom>
          <a:noFill/>
          <a:ln cap="flat" cmpd="sng" w="9525">
            <a:solidFill>
              <a:srgbClr val="B7B7B7"/>
            </a:solidFill>
            <a:prstDash val="solid"/>
            <a:round/>
            <a:headEnd len="sm" w="sm" type="none"/>
            <a:tailEnd len="sm" w="sm" type="none"/>
          </a:ln>
        </p:spPr>
      </p:cxnSp>
      <p:cxnSp>
        <p:nvCxnSpPr>
          <p:cNvPr id="163" name="Google Shape;163;p25"/>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164" name="Google Shape;164;p25"/>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4800"/>
              <a:buFont typeface="Calibri"/>
              <a:buNone/>
              <a:defRPr b="0" i="0" sz="48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9pPr>
          </a:lstStyle>
          <a:p/>
        </p:txBody>
      </p:sp>
      <p:sp>
        <p:nvSpPr>
          <p:cNvPr id="27" name="Google Shape;27;p4"/>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28" name="Google Shape;28;p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bg>
      <p:bgPr>
        <a:solidFill>
          <a:srgbClr val="434343"/>
        </a:solidFill>
      </p:bgPr>
    </p:bg>
    <p:spTree>
      <p:nvGrpSpPr>
        <p:cNvPr id="29" name="Shape 29"/>
        <p:cNvGrpSpPr/>
        <p:nvPr/>
      </p:nvGrpSpPr>
      <p:grpSpPr>
        <a:xfrm>
          <a:off x="0" y="0"/>
          <a:ext cx="0" cy="0"/>
          <a:chOff x="0" y="0"/>
          <a:chExt cx="0" cy="0"/>
        </a:xfrm>
      </p:grpSpPr>
      <p:grpSp>
        <p:nvGrpSpPr>
          <p:cNvPr id="30" name="Google Shape;30;p5"/>
          <p:cNvGrpSpPr/>
          <p:nvPr/>
        </p:nvGrpSpPr>
        <p:grpSpPr>
          <a:xfrm>
            <a:off x="830392" y="1191256"/>
            <a:ext cx="745763" cy="45826"/>
            <a:chOff x="4580561" y="2589004"/>
            <a:chExt cx="1064464" cy="25200"/>
          </a:xfrm>
        </p:grpSpPr>
        <p:sp>
          <p:nvSpPr>
            <p:cNvPr id="31" name="Google Shape;31;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 name="Google Shape;33;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9pPr>
          </a:lstStyle>
          <a:p/>
        </p:txBody>
      </p:sp>
      <p:sp>
        <p:nvSpPr>
          <p:cNvPr id="34" name="Google Shape;34;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5" name="Shape 35"/>
        <p:cNvGrpSpPr/>
        <p:nvPr/>
      </p:nvGrpSpPr>
      <p:grpSpPr>
        <a:xfrm>
          <a:off x="0" y="0"/>
          <a:ext cx="0" cy="0"/>
          <a:chOff x="0" y="0"/>
          <a:chExt cx="0" cy="0"/>
        </a:xfrm>
      </p:grpSpPr>
      <p:sp>
        <p:nvSpPr>
          <p:cNvPr id="36" name="Google Shape;36;p6"/>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37" name="Google Shape;37;p6"/>
          <p:cNvSpPr txBox="1"/>
          <p:nvPr>
            <p:ph idx="1" type="body"/>
          </p:nvPr>
        </p:nvSpPr>
        <p:spPr>
          <a:xfrm>
            <a:off x="311700" y="1229975"/>
            <a:ext cx="3999900" cy="33390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38" name="Google Shape;38;p6"/>
          <p:cNvSpPr txBox="1"/>
          <p:nvPr>
            <p:ph idx="2" type="body"/>
          </p:nvPr>
        </p:nvSpPr>
        <p:spPr>
          <a:xfrm>
            <a:off x="4832400" y="1229975"/>
            <a:ext cx="3999900" cy="33390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39" name="Google Shape;39;p6"/>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0" name="Shape 40"/>
        <p:cNvGrpSpPr/>
        <p:nvPr/>
      </p:nvGrpSpPr>
      <p:grpSpPr>
        <a:xfrm>
          <a:off x="0" y="0"/>
          <a:ext cx="0" cy="0"/>
          <a:chOff x="0" y="0"/>
          <a:chExt cx="0" cy="0"/>
        </a:xfrm>
      </p:grpSpPr>
      <p:sp>
        <p:nvSpPr>
          <p:cNvPr id="41" name="Google Shape;41;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42" name="Google Shape;42;p7"/>
          <p:cNvSpPr txBox="1"/>
          <p:nvPr>
            <p:ph idx="1" type="body"/>
          </p:nvPr>
        </p:nvSpPr>
        <p:spPr>
          <a:xfrm>
            <a:off x="311700" y="1465804"/>
            <a:ext cx="2808000" cy="31032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1pPr>
            <a:lvl2pPr indent="-304800" lvl="1" marL="914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2pPr>
            <a:lvl3pPr indent="-304800" lvl="2" marL="1371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3pPr>
            <a:lvl4pPr indent="-304800" lvl="3" marL="18288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4pPr>
            <a:lvl5pPr indent="-304800" lvl="4" marL="22860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5pPr>
            <a:lvl6pPr indent="-304800" lvl="5" marL="27432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6pPr>
            <a:lvl7pPr indent="-304800" lvl="6" marL="32004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7pPr>
            <a:lvl8pPr indent="-304800" lvl="7" marL="3657600" marR="0" rtl="0" algn="l">
              <a:lnSpc>
                <a:spcPct val="115000"/>
              </a:lnSpc>
              <a:spcBef>
                <a:spcPts val="1600"/>
              </a:spcBef>
              <a:spcAft>
                <a:spcPts val="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8pPr>
            <a:lvl9pPr indent="-304800" lvl="8" marL="4114800" marR="0" rtl="0" algn="l">
              <a:lnSpc>
                <a:spcPct val="115000"/>
              </a:lnSpc>
              <a:spcBef>
                <a:spcPts val="1600"/>
              </a:spcBef>
              <a:spcAft>
                <a:spcPts val="1600"/>
              </a:spcAft>
              <a:buClr>
                <a:schemeClr val="dk2"/>
              </a:buClr>
              <a:buSzPts val="1200"/>
              <a:buFont typeface="Calibri"/>
              <a:buChar char="■"/>
              <a:defRPr b="0" i="0" sz="1200" u="none" cap="none" strike="noStrike">
                <a:solidFill>
                  <a:schemeClr val="dk2"/>
                </a:solidFill>
                <a:latin typeface="Calibri"/>
                <a:ea typeface="Calibri"/>
                <a:cs typeface="Calibri"/>
                <a:sym typeface="Calibri"/>
              </a:defRPr>
            </a:lvl9pPr>
          </a:lstStyle>
          <a:p/>
        </p:txBody>
      </p:sp>
      <p:sp>
        <p:nvSpPr>
          <p:cNvPr id="43" name="Google Shape;43;p7"/>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4" name="Shape 44"/>
        <p:cNvGrpSpPr/>
        <p:nvPr/>
      </p:nvGrpSpPr>
      <p:grpSpPr>
        <a:xfrm>
          <a:off x="0" y="0"/>
          <a:ext cx="0" cy="0"/>
          <a:chOff x="0" y="0"/>
          <a:chExt cx="0" cy="0"/>
        </a:xfrm>
      </p:grpSpPr>
      <p:sp>
        <p:nvSpPr>
          <p:cNvPr id="45" name="Google Shape;45;p8"/>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9pPr>
          </a:lstStyle>
          <a:p/>
        </p:txBody>
      </p:sp>
      <p:sp>
        <p:nvSpPr>
          <p:cNvPr id="46" name="Google Shape;46;p8"/>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bg>
      <p:bgPr>
        <a:solidFill>
          <a:schemeClr val="lt2"/>
        </a:solidFill>
      </p:bgPr>
    </p:bg>
    <p:spTree>
      <p:nvGrpSpPr>
        <p:cNvPr id="47" name="Shape 47"/>
        <p:cNvGrpSpPr/>
        <p:nvPr/>
      </p:nvGrpSpPr>
      <p:grpSpPr>
        <a:xfrm>
          <a:off x="0" y="0"/>
          <a:ext cx="0" cy="0"/>
          <a:chOff x="0" y="0"/>
          <a:chExt cx="0" cy="0"/>
        </a:xfrm>
      </p:grpSpPr>
      <p:pic>
        <p:nvPicPr>
          <p:cNvPr descr="shutterstock_429987889_edited.jpg" id="48" name="Google Shape;48;p9"/>
          <p:cNvPicPr preferRelativeResize="0"/>
          <p:nvPr/>
        </p:nvPicPr>
        <p:blipFill rotWithShape="1">
          <a:blip r:embed="rId2">
            <a:alphaModFix/>
          </a:blip>
          <a:srcRect b="23590" l="0" r="0" t="21799"/>
          <a:stretch/>
        </p:blipFill>
        <p:spPr>
          <a:xfrm>
            <a:off x="0" y="487825"/>
            <a:ext cx="9144000" cy="4655676"/>
          </a:xfrm>
          <a:prstGeom prst="rect">
            <a:avLst/>
          </a:prstGeom>
          <a:noFill/>
          <a:ln>
            <a:noFill/>
          </a:ln>
        </p:spPr>
      </p:pic>
      <p:sp>
        <p:nvSpPr>
          <p:cNvPr id="49" name="Google Shape;49;p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 name="Google Shape;50;p9"/>
          <p:cNvGrpSpPr/>
          <p:nvPr/>
        </p:nvGrpSpPr>
        <p:grpSpPr>
          <a:xfrm>
            <a:off x="830392" y="1191256"/>
            <a:ext cx="745763" cy="45826"/>
            <a:chOff x="4580561" y="2589004"/>
            <a:chExt cx="1064464" cy="25200"/>
          </a:xfrm>
        </p:grpSpPr>
        <p:sp>
          <p:nvSpPr>
            <p:cNvPr id="51" name="Google Shape;51;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 name="Google Shape;53;p9"/>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2pPr>
            <a:lvl3pPr lvl="2"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3pPr>
            <a:lvl4pPr lvl="3"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4pPr>
            <a:lvl5pPr lvl="4"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5pPr>
            <a:lvl6pPr lvl="5"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6pPr>
            <a:lvl7pPr lvl="6"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7pPr>
            <a:lvl8pPr lvl="7"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8pPr>
            <a:lvl9pPr lvl="8" marR="0" rtl="0" algn="l">
              <a:lnSpc>
                <a:spcPct val="100000"/>
              </a:lnSpc>
              <a:spcBef>
                <a:spcPts val="0"/>
              </a:spcBef>
              <a:spcAft>
                <a:spcPts val="0"/>
              </a:spcAft>
              <a:buClr>
                <a:schemeClr val="dk2"/>
              </a:buClr>
              <a:buSzPts val="4200"/>
              <a:buFont typeface="Calibri"/>
              <a:buNone/>
              <a:defRPr b="0" i="0" sz="4200" u="none" cap="none" strike="noStrike">
                <a:solidFill>
                  <a:schemeClr val="dk2"/>
                </a:solidFill>
                <a:latin typeface="Calibri"/>
                <a:ea typeface="Calibri"/>
                <a:cs typeface="Calibri"/>
                <a:sym typeface="Calibri"/>
              </a:defRPr>
            </a:lvl9pPr>
          </a:lstStyle>
          <a:p/>
        </p:txBody>
      </p:sp>
      <p:sp>
        <p:nvSpPr>
          <p:cNvPr id="54" name="Google Shape;54;p9"/>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2pPr>
            <a:lvl3pPr lvl="2"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3pPr>
            <a:lvl4pPr lvl="3"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4pPr>
            <a:lvl5pPr lvl="4"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5pPr>
            <a:lvl6pPr lvl="5"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6pPr>
            <a:lvl7pPr lvl="6"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7pPr>
            <a:lvl8pPr lvl="7"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8pPr>
            <a:lvl9pPr lvl="8" marR="0" rtl="0" algn="l">
              <a:lnSpc>
                <a:spcPct val="100000"/>
              </a:lnSpc>
              <a:spcBef>
                <a:spcPts val="0"/>
              </a:spcBef>
              <a:spcAft>
                <a:spcPts val="0"/>
              </a:spcAft>
              <a:buClr>
                <a:schemeClr val="dk2"/>
              </a:buClr>
              <a:buSzPts val="1600"/>
              <a:buFont typeface="Calibri"/>
              <a:buNone/>
              <a:defRPr b="0" i="0" sz="1600" u="none" cap="none" strike="noStrike">
                <a:solidFill>
                  <a:schemeClr val="dk2"/>
                </a:solidFill>
                <a:latin typeface="Calibri"/>
                <a:ea typeface="Calibri"/>
                <a:cs typeface="Calibri"/>
                <a:sym typeface="Calibri"/>
              </a:defRPr>
            </a:lvl9pPr>
          </a:lstStyle>
          <a:p/>
        </p:txBody>
      </p:sp>
      <p:sp>
        <p:nvSpPr>
          <p:cNvPr id="55" name="Google Shape;55;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9"/>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 name="Google Shape;57;p9"/>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58" name="Google Shape;58;p9"/>
          <p:cNvCxnSpPr/>
          <p:nvPr/>
        </p:nvCxnSpPr>
        <p:spPr>
          <a:xfrm>
            <a:off x="8598817" y="250138"/>
            <a:ext cx="216300" cy="0"/>
          </a:xfrm>
          <a:prstGeom prst="straightConnector1">
            <a:avLst/>
          </a:prstGeom>
          <a:noFill/>
          <a:ln cap="flat" cmpd="sng" w="9525">
            <a:solidFill>
              <a:srgbClr val="B7B7B7"/>
            </a:solidFill>
            <a:prstDash val="solid"/>
            <a:round/>
            <a:headEnd len="sm" w="sm" type="none"/>
            <a:tailEnd len="sm" w="sm" type="none"/>
          </a:ln>
        </p:spPr>
      </p:cxnSp>
      <p:cxnSp>
        <p:nvCxnSpPr>
          <p:cNvPr id="59" name="Google Shape;59;p9"/>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60" name="Shape 60"/>
        <p:cNvGrpSpPr/>
        <p:nvPr/>
      </p:nvGrpSpPr>
      <p:grpSpPr>
        <a:xfrm>
          <a:off x="0" y="0"/>
          <a:ext cx="0" cy="0"/>
          <a:chOff x="0" y="0"/>
          <a:chExt cx="0" cy="0"/>
        </a:xfrm>
      </p:grpSpPr>
      <p:grpSp>
        <p:nvGrpSpPr>
          <p:cNvPr id="61" name="Google Shape;61;p10"/>
          <p:cNvGrpSpPr/>
          <p:nvPr/>
        </p:nvGrpSpPr>
        <p:grpSpPr>
          <a:xfrm>
            <a:off x="6098378" y="5"/>
            <a:ext cx="3045625" cy="2030570"/>
            <a:chOff x="6098378" y="5"/>
            <a:chExt cx="3045625" cy="2030570"/>
          </a:xfrm>
        </p:grpSpPr>
        <p:sp>
          <p:nvSpPr>
            <p:cNvPr id="62" name="Google Shape;62;p10"/>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0"/>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0"/>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0"/>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0"/>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 name="Google Shape;67;p10"/>
          <p:cNvSpPr txBox="1"/>
          <p:nvPr>
            <p:ph type="title"/>
          </p:nvPr>
        </p:nvSpPr>
        <p:spPr>
          <a:xfrm>
            <a:off x="598100" y="2152347"/>
            <a:ext cx="8222100" cy="838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chemeClr val="lt1"/>
              </a:buClr>
              <a:buSzPts val="4200"/>
              <a:buFont typeface="Calibri"/>
              <a:buNone/>
              <a:defRPr b="0" i="0" sz="4200" u="none" cap="none" strike="noStrike">
                <a:solidFill>
                  <a:schemeClr val="lt1"/>
                </a:solidFill>
                <a:latin typeface="Calibri"/>
                <a:ea typeface="Calibri"/>
                <a:cs typeface="Calibri"/>
                <a:sym typeface="Calibri"/>
              </a:defRPr>
            </a:lvl9pPr>
          </a:lstStyle>
          <a:p/>
        </p:txBody>
      </p:sp>
      <p:sp>
        <p:nvSpPr>
          <p:cNvPr id="68" name="Google Shape;68;p10"/>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image" Target="../media/image2.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
            <a:alphaModFix/>
          </a:blip>
          <a:srcRect b="26893" l="53204" r="19686" t="31439"/>
          <a:stretch/>
        </p:blipFill>
        <p:spPr>
          <a:xfrm>
            <a:off x="107471" y="4566396"/>
            <a:ext cx="577887" cy="5298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109" name="Shape 109"/>
        <p:cNvGrpSpPr/>
        <p:nvPr/>
      </p:nvGrpSpPr>
      <p:grpSpPr>
        <a:xfrm>
          <a:off x="0" y="0"/>
          <a:ext cx="0" cy="0"/>
          <a:chOff x="0" y="0"/>
          <a:chExt cx="0" cy="0"/>
        </a:xfrm>
      </p:grpSpPr>
      <p:sp>
        <p:nvSpPr>
          <p:cNvPr id="110" name="Google Shape;110;p17"/>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9pPr>
          </a:lstStyle>
          <a:p/>
        </p:txBody>
      </p:sp>
      <p:sp>
        <p:nvSpPr>
          <p:cNvPr id="111" name="Google Shape;111;p17"/>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112" name="Google Shape;112;p17"/>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pic>
        <p:nvPicPr>
          <p:cNvPr id="113" name="Google Shape;113;p17"/>
          <p:cNvPicPr preferRelativeResize="0"/>
          <p:nvPr/>
        </p:nvPicPr>
        <p:blipFill rotWithShape="1">
          <a:blip r:embed="rId1">
            <a:alphaModFix/>
          </a:blip>
          <a:srcRect b="26892" l="53203" r="19687" t="31438"/>
          <a:stretch/>
        </p:blipFill>
        <p:spPr>
          <a:xfrm>
            <a:off x="107471" y="4566396"/>
            <a:ext cx="577886" cy="5298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8" name="Shape 168"/>
        <p:cNvGrpSpPr/>
        <p:nvPr/>
      </p:nvGrpSpPr>
      <p:grpSpPr>
        <a:xfrm>
          <a:off x="0" y="0"/>
          <a:ext cx="0" cy="0"/>
          <a:chOff x="0" y="0"/>
          <a:chExt cx="0" cy="0"/>
        </a:xfrm>
      </p:grpSpPr>
      <p:sp>
        <p:nvSpPr>
          <p:cNvPr id="169" name="Google Shape;169;p26"/>
          <p:cNvSpPr txBox="1"/>
          <p:nvPr>
            <p:ph type="ctrTitle"/>
          </p:nvPr>
        </p:nvSpPr>
        <p:spPr>
          <a:xfrm>
            <a:off x="598100" y="1775222"/>
            <a:ext cx="8222100" cy="83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SzPts val="4200"/>
              <a:buFont typeface="Calibri"/>
              <a:buNone/>
            </a:pPr>
            <a:r>
              <a:rPr lang="en-GB" sz="4800">
                <a:solidFill>
                  <a:srgbClr val="FFFFFF"/>
                </a:solidFill>
              </a:rPr>
              <a:t>Salivary test for alcohol and drugs screening</a:t>
            </a:r>
            <a:endParaRPr b="0" i="0" sz="4200" u="none" cap="none" strike="noStrike">
              <a:solidFill>
                <a:srgbClr val="FFFFFF"/>
              </a:solidFill>
              <a:latin typeface="Calibri"/>
              <a:ea typeface="Calibri"/>
              <a:cs typeface="Calibri"/>
              <a:sym typeface="Calibri"/>
            </a:endParaRPr>
          </a:p>
        </p:txBody>
      </p:sp>
      <p:sp>
        <p:nvSpPr>
          <p:cNvPr id="170" name="Google Shape;170;p26"/>
          <p:cNvSpPr txBox="1"/>
          <p:nvPr>
            <p:ph idx="1" type="subTitle"/>
          </p:nvPr>
        </p:nvSpPr>
        <p:spPr>
          <a:xfrm>
            <a:off x="598088" y="2715913"/>
            <a:ext cx="8222100" cy="43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100"/>
              <a:buFont typeface="Calibri"/>
              <a:buNone/>
            </a:pPr>
            <a:r>
              <a:rPr b="1" i="0" lang="en-GB" sz="1800" u="none" cap="none" strike="noStrike">
                <a:solidFill>
                  <a:schemeClr val="accent6"/>
                </a:solidFill>
                <a:latin typeface="Calibri"/>
                <a:ea typeface="Calibri"/>
                <a:cs typeface="Calibri"/>
                <a:sym typeface="Calibri"/>
              </a:rPr>
              <a:t>Analysis Laboratories </a:t>
            </a:r>
            <a:endParaRPr b="1" i="0" sz="1800" u="none" cap="none" strike="noStrike">
              <a:solidFill>
                <a:schemeClr val="accent6"/>
              </a:solidFill>
              <a:latin typeface="Calibri"/>
              <a:ea typeface="Calibri"/>
              <a:cs typeface="Calibri"/>
              <a:sym typeface="Calibri"/>
            </a:endParaRPr>
          </a:p>
        </p:txBody>
      </p:sp>
      <p:pic>
        <p:nvPicPr>
          <p:cNvPr id="171" name="Google Shape;171;p26"/>
          <p:cNvPicPr preferRelativeResize="0"/>
          <p:nvPr/>
        </p:nvPicPr>
        <p:blipFill>
          <a:blip r:embed="rId3">
            <a:alphaModFix/>
          </a:blip>
          <a:stretch>
            <a:fillRect/>
          </a:stretch>
        </p:blipFill>
        <p:spPr>
          <a:xfrm>
            <a:off x="5466413" y="1750797"/>
            <a:ext cx="3218737" cy="30361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5"/>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1" lang="en-GB"/>
              <a:t>Safety check test</a:t>
            </a:r>
            <a:r>
              <a:rPr lang="en-GB"/>
              <a:t> : </a:t>
            </a:r>
            <a:r>
              <a:rPr b="0" i="0" lang="en-GB" sz="2400" u="none" cap="none" strike="noStrike">
                <a:solidFill>
                  <a:schemeClr val="dk1"/>
                </a:solidFill>
                <a:latin typeface="Calibri"/>
                <a:ea typeface="Calibri"/>
                <a:cs typeface="Calibri"/>
                <a:sym typeface="Calibri"/>
              </a:rPr>
              <a:t>a 6</a:t>
            </a:r>
            <a:r>
              <a:rPr lang="en-GB"/>
              <a:t>-</a:t>
            </a:r>
            <a:r>
              <a:rPr b="0" i="0" lang="en-GB" sz="2400" u="none" cap="none" strike="noStrike">
                <a:solidFill>
                  <a:schemeClr val="dk1"/>
                </a:solidFill>
                <a:latin typeface="Calibri"/>
                <a:ea typeface="Calibri"/>
                <a:cs typeface="Calibri"/>
                <a:sym typeface="Calibri"/>
              </a:rPr>
              <a:t>step process which does not require any medical expertise at the workplace</a:t>
            </a:r>
            <a:endParaRPr b="0" i="0" sz="2400" u="none" cap="none" strike="noStrike">
              <a:solidFill>
                <a:schemeClr val="dk1"/>
              </a:solidFill>
              <a:latin typeface="Calibri"/>
              <a:ea typeface="Calibri"/>
              <a:cs typeface="Calibri"/>
              <a:sym typeface="Calibri"/>
            </a:endParaRPr>
          </a:p>
        </p:txBody>
      </p:sp>
      <p:sp>
        <p:nvSpPr>
          <p:cNvPr id="283" name="Google Shape;283;p35"/>
          <p:cNvSpPr/>
          <p:nvPr/>
        </p:nvSpPr>
        <p:spPr>
          <a:xfrm>
            <a:off x="650075" y="2071850"/>
            <a:ext cx="26268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000"/>
              <a:buFont typeface="Arial"/>
              <a:buNone/>
            </a:pPr>
            <a:r>
              <a:rPr b="0" i="0" lang="en-GB" sz="1100" u="none" cap="none" strike="noStrike">
                <a:solidFill>
                  <a:schemeClr val="accent1"/>
                </a:solidFill>
                <a:latin typeface="Calibri"/>
                <a:ea typeface="Calibri"/>
                <a:cs typeface="Calibri"/>
                <a:sym typeface="Calibri"/>
              </a:rPr>
              <a:t>Insert the test within the mouth between the chick and the gum, remove it only when the light becomes blue</a:t>
            </a:r>
            <a:endParaRPr b="0" i="0" sz="1100" u="none" cap="none" strike="noStrike">
              <a:solidFill>
                <a:schemeClr val="accent1"/>
              </a:solidFill>
              <a:latin typeface="Calibri"/>
              <a:ea typeface="Calibri"/>
              <a:cs typeface="Calibri"/>
              <a:sym typeface="Calibri"/>
            </a:endParaRPr>
          </a:p>
        </p:txBody>
      </p:sp>
      <p:sp>
        <p:nvSpPr>
          <p:cNvPr id="284" name="Google Shape;284;p35"/>
          <p:cNvSpPr/>
          <p:nvPr/>
        </p:nvSpPr>
        <p:spPr>
          <a:xfrm>
            <a:off x="878674" y="1421898"/>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1</a:t>
            </a:r>
            <a:endParaRPr b="0" i="0" sz="1800" u="none" cap="none" strike="noStrike">
              <a:solidFill>
                <a:schemeClr val="accent3"/>
              </a:solidFill>
              <a:latin typeface="Calibri"/>
              <a:ea typeface="Calibri"/>
              <a:cs typeface="Calibri"/>
              <a:sym typeface="Calibri"/>
            </a:endParaRPr>
          </a:p>
        </p:txBody>
      </p:sp>
      <p:pic>
        <p:nvPicPr>
          <p:cNvPr descr="576407-200.png" id="285" name="Google Shape;285;p35"/>
          <p:cNvPicPr preferRelativeResize="0"/>
          <p:nvPr/>
        </p:nvPicPr>
        <p:blipFill rotWithShape="1">
          <a:blip r:embed="rId3">
            <a:alphaModFix/>
          </a:blip>
          <a:srcRect b="0" l="0" r="0" t="0"/>
          <a:stretch/>
        </p:blipFill>
        <p:spPr>
          <a:xfrm>
            <a:off x="1486500" y="1421891"/>
            <a:ext cx="712775" cy="712815"/>
          </a:xfrm>
          <a:prstGeom prst="rect">
            <a:avLst/>
          </a:prstGeom>
          <a:noFill/>
          <a:ln>
            <a:noFill/>
          </a:ln>
        </p:spPr>
      </p:pic>
      <p:sp>
        <p:nvSpPr>
          <p:cNvPr id="286" name="Google Shape;286;p35"/>
          <p:cNvSpPr/>
          <p:nvPr/>
        </p:nvSpPr>
        <p:spPr>
          <a:xfrm>
            <a:off x="3681299" y="1421898"/>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2</a:t>
            </a:r>
            <a:endParaRPr b="0" i="0" sz="1800" u="none" cap="none" strike="noStrike">
              <a:solidFill>
                <a:schemeClr val="accent3"/>
              </a:solidFill>
              <a:latin typeface="Calibri"/>
              <a:ea typeface="Calibri"/>
              <a:cs typeface="Calibri"/>
              <a:sym typeface="Calibri"/>
            </a:endParaRPr>
          </a:p>
        </p:txBody>
      </p:sp>
      <p:pic>
        <p:nvPicPr>
          <p:cNvPr descr="1832522-200.png" id="287" name="Google Shape;287;p35"/>
          <p:cNvPicPr preferRelativeResize="0"/>
          <p:nvPr/>
        </p:nvPicPr>
        <p:blipFill rotWithShape="1">
          <a:blip r:embed="rId4">
            <a:alphaModFix/>
          </a:blip>
          <a:srcRect b="0" l="0" r="0" t="0"/>
          <a:stretch/>
        </p:blipFill>
        <p:spPr>
          <a:xfrm>
            <a:off x="4392634" y="2737481"/>
            <a:ext cx="451800" cy="451800"/>
          </a:xfrm>
          <a:prstGeom prst="rect">
            <a:avLst/>
          </a:prstGeom>
          <a:noFill/>
          <a:ln>
            <a:noFill/>
          </a:ln>
        </p:spPr>
      </p:pic>
      <p:sp>
        <p:nvSpPr>
          <p:cNvPr id="288" name="Google Shape;288;p35"/>
          <p:cNvSpPr/>
          <p:nvPr/>
        </p:nvSpPr>
        <p:spPr>
          <a:xfrm>
            <a:off x="6483924" y="1421898"/>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3</a:t>
            </a:r>
            <a:endParaRPr b="0" i="0" sz="1800" u="none" cap="none" strike="noStrike">
              <a:solidFill>
                <a:schemeClr val="accent3"/>
              </a:solidFill>
              <a:latin typeface="Calibri"/>
              <a:ea typeface="Calibri"/>
              <a:cs typeface="Calibri"/>
              <a:sym typeface="Calibri"/>
            </a:endParaRPr>
          </a:p>
        </p:txBody>
      </p:sp>
      <p:pic>
        <p:nvPicPr>
          <p:cNvPr descr="1611003-200.png" id="289" name="Google Shape;289;p35"/>
          <p:cNvPicPr preferRelativeResize="0"/>
          <p:nvPr/>
        </p:nvPicPr>
        <p:blipFill rotWithShape="1">
          <a:blip r:embed="rId5">
            <a:alphaModFix/>
          </a:blip>
          <a:srcRect b="0" l="0" r="0" t="0"/>
          <a:stretch/>
        </p:blipFill>
        <p:spPr>
          <a:xfrm>
            <a:off x="6802636" y="2607014"/>
            <a:ext cx="712775" cy="712733"/>
          </a:xfrm>
          <a:prstGeom prst="rect">
            <a:avLst/>
          </a:prstGeom>
          <a:noFill/>
          <a:ln>
            <a:noFill/>
          </a:ln>
        </p:spPr>
      </p:pic>
      <p:sp>
        <p:nvSpPr>
          <p:cNvPr id="290" name="Google Shape;290;p35"/>
          <p:cNvSpPr/>
          <p:nvPr/>
        </p:nvSpPr>
        <p:spPr>
          <a:xfrm>
            <a:off x="423275" y="4113475"/>
            <a:ext cx="8262000" cy="324000"/>
          </a:xfrm>
          <a:prstGeom prst="chevron">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Samples are then anonymously analysed and results are delivered within 24h**  </a:t>
            </a:r>
            <a:endParaRPr b="0" i="0" sz="1400" u="none" cap="none" strike="noStrike">
              <a:solidFill>
                <a:srgbClr val="FFFFFF"/>
              </a:solidFill>
              <a:latin typeface="Calibri"/>
              <a:ea typeface="Calibri"/>
              <a:cs typeface="Calibri"/>
              <a:sym typeface="Calibri"/>
            </a:endParaRPr>
          </a:p>
        </p:txBody>
      </p:sp>
      <p:sp>
        <p:nvSpPr>
          <p:cNvPr id="291" name="Google Shape;291;p35"/>
          <p:cNvSpPr/>
          <p:nvPr/>
        </p:nvSpPr>
        <p:spPr>
          <a:xfrm>
            <a:off x="878674" y="2606981"/>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4</a:t>
            </a:r>
            <a:endParaRPr b="0" i="0" sz="1800" u="none" cap="none" strike="noStrike">
              <a:solidFill>
                <a:schemeClr val="accent3"/>
              </a:solidFill>
              <a:latin typeface="Calibri"/>
              <a:ea typeface="Calibri"/>
              <a:cs typeface="Calibri"/>
              <a:sym typeface="Calibri"/>
            </a:endParaRPr>
          </a:p>
        </p:txBody>
      </p:sp>
      <p:sp>
        <p:nvSpPr>
          <p:cNvPr id="292" name="Google Shape;292;p35"/>
          <p:cNvSpPr/>
          <p:nvPr/>
        </p:nvSpPr>
        <p:spPr>
          <a:xfrm>
            <a:off x="3681299" y="2606981"/>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5</a:t>
            </a:r>
            <a:endParaRPr b="0" i="0" sz="1800" u="none" cap="none" strike="noStrike">
              <a:solidFill>
                <a:schemeClr val="accent3"/>
              </a:solidFill>
              <a:latin typeface="Calibri"/>
              <a:ea typeface="Calibri"/>
              <a:cs typeface="Calibri"/>
              <a:sym typeface="Calibri"/>
            </a:endParaRPr>
          </a:p>
        </p:txBody>
      </p:sp>
      <p:sp>
        <p:nvSpPr>
          <p:cNvPr id="293" name="Google Shape;293;p35"/>
          <p:cNvSpPr/>
          <p:nvPr/>
        </p:nvSpPr>
        <p:spPr>
          <a:xfrm>
            <a:off x="6483924" y="2606981"/>
            <a:ext cx="231000" cy="712800"/>
          </a:xfrm>
          <a:prstGeom prst="rect">
            <a:avLst/>
          </a:prstGeom>
          <a:no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accent3"/>
                </a:solidFill>
                <a:latin typeface="Calibri"/>
                <a:ea typeface="Calibri"/>
                <a:cs typeface="Calibri"/>
                <a:sym typeface="Calibri"/>
              </a:rPr>
              <a:t>6</a:t>
            </a:r>
            <a:endParaRPr b="0" i="0" sz="1800" u="none" cap="none" strike="noStrike">
              <a:solidFill>
                <a:schemeClr val="accent3"/>
              </a:solidFill>
              <a:latin typeface="Calibri"/>
              <a:ea typeface="Calibri"/>
              <a:cs typeface="Calibri"/>
              <a:sym typeface="Calibri"/>
            </a:endParaRPr>
          </a:p>
        </p:txBody>
      </p:sp>
      <p:sp>
        <p:nvSpPr>
          <p:cNvPr id="294" name="Google Shape;294;p35"/>
          <p:cNvSpPr/>
          <p:nvPr/>
        </p:nvSpPr>
        <p:spPr>
          <a:xfrm>
            <a:off x="3469475" y="2071850"/>
            <a:ext cx="26268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accent1"/>
                </a:solidFill>
                <a:latin typeface="Calibri"/>
                <a:ea typeface="Calibri"/>
                <a:cs typeface="Calibri"/>
                <a:sym typeface="Calibri"/>
              </a:rPr>
              <a:t>Remove the cotton stamp and insert it within the tube used for shipment</a:t>
            </a:r>
            <a:endParaRPr b="0" i="0" sz="1100" u="none" cap="none" strike="noStrike">
              <a:solidFill>
                <a:schemeClr val="accent1"/>
              </a:solidFill>
              <a:latin typeface="Calibri"/>
              <a:ea typeface="Calibri"/>
              <a:cs typeface="Calibri"/>
              <a:sym typeface="Calibri"/>
            </a:endParaRPr>
          </a:p>
        </p:txBody>
      </p:sp>
      <p:sp>
        <p:nvSpPr>
          <p:cNvPr id="295" name="Google Shape;295;p35"/>
          <p:cNvSpPr/>
          <p:nvPr/>
        </p:nvSpPr>
        <p:spPr>
          <a:xfrm>
            <a:off x="6288875" y="2071850"/>
            <a:ext cx="22260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000"/>
              <a:buFont typeface="Arial"/>
              <a:buNone/>
            </a:pPr>
            <a:r>
              <a:rPr b="0" i="0" lang="en-GB" sz="1100" u="none" cap="none" strike="noStrike">
                <a:solidFill>
                  <a:schemeClr val="accent1"/>
                </a:solidFill>
                <a:latin typeface="Calibri"/>
                <a:ea typeface="Calibri"/>
                <a:cs typeface="Calibri"/>
                <a:sym typeface="Calibri"/>
              </a:rPr>
              <a:t>Close the tube used for shipment and seal it</a:t>
            </a:r>
            <a:endParaRPr b="0" i="0" sz="1100" u="none" cap="none" strike="noStrike">
              <a:solidFill>
                <a:schemeClr val="accent1"/>
              </a:solidFill>
              <a:latin typeface="Calibri"/>
              <a:ea typeface="Calibri"/>
              <a:cs typeface="Calibri"/>
              <a:sym typeface="Calibri"/>
            </a:endParaRPr>
          </a:p>
        </p:txBody>
      </p:sp>
      <p:sp>
        <p:nvSpPr>
          <p:cNvPr id="296" name="Google Shape;296;p35"/>
          <p:cNvSpPr/>
          <p:nvPr/>
        </p:nvSpPr>
        <p:spPr>
          <a:xfrm>
            <a:off x="650075" y="3291050"/>
            <a:ext cx="26268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000"/>
              <a:buFont typeface="Arial"/>
              <a:buNone/>
            </a:pPr>
            <a:r>
              <a:rPr b="0" i="0" lang="en-GB" sz="1100" u="none" cap="none" strike="noStrike">
                <a:solidFill>
                  <a:schemeClr val="accent1"/>
                </a:solidFill>
                <a:latin typeface="Calibri"/>
                <a:ea typeface="Calibri"/>
                <a:cs typeface="Calibri"/>
                <a:sym typeface="Calibri"/>
              </a:rPr>
              <a:t>Protect the tubes by putting them inside the provided envelope</a:t>
            </a:r>
            <a:endParaRPr b="0" i="0" sz="1100" u="none" cap="none" strike="noStrike">
              <a:solidFill>
                <a:schemeClr val="accent1"/>
              </a:solidFill>
              <a:latin typeface="Calibri"/>
              <a:ea typeface="Calibri"/>
              <a:cs typeface="Calibri"/>
              <a:sym typeface="Calibri"/>
            </a:endParaRPr>
          </a:p>
        </p:txBody>
      </p:sp>
      <p:sp>
        <p:nvSpPr>
          <p:cNvPr id="297" name="Google Shape;297;p35"/>
          <p:cNvSpPr/>
          <p:nvPr/>
        </p:nvSpPr>
        <p:spPr>
          <a:xfrm>
            <a:off x="3469475" y="3291050"/>
            <a:ext cx="26268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000"/>
              <a:buFont typeface="Arial"/>
              <a:buNone/>
            </a:pPr>
            <a:r>
              <a:rPr b="0" i="0" lang="en-GB" sz="1100" u="none" cap="none" strike="noStrike">
                <a:solidFill>
                  <a:schemeClr val="accent1"/>
                </a:solidFill>
                <a:latin typeface="Calibri"/>
                <a:ea typeface="Calibri"/>
                <a:cs typeface="Calibri"/>
                <a:sym typeface="Calibri"/>
              </a:rPr>
              <a:t>Fill in the form with the numbers of the samples and the corresponding names</a:t>
            </a:r>
            <a:r>
              <a:rPr lang="en-GB" sz="1100">
                <a:solidFill>
                  <a:schemeClr val="accent1"/>
                </a:solidFill>
                <a:latin typeface="Calibri"/>
                <a:ea typeface="Calibri"/>
                <a:cs typeface="Calibri"/>
                <a:sym typeface="Calibri"/>
              </a:rPr>
              <a:t>*</a:t>
            </a:r>
            <a:r>
              <a:rPr b="0" i="0" lang="en-GB" sz="1100" u="none" cap="none" strike="noStrike">
                <a:solidFill>
                  <a:schemeClr val="accent1"/>
                </a:solidFill>
                <a:latin typeface="Calibri"/>
                <a:ea typeface="Calibri"/>
                <a:cs typeface="Calibri"/>
                <a:sym typeface="Calibri"/>
              </a:rPr>
              <a:t> </a:t>
            </a:r>
            <a:endParaRPr b="0" i="0" sz="1100" u="none" cap="none" strike="noStrike">
              <a:solidFill>
                <a:schemeClr val="accent1"/>
              </a:solidFill>
              <a:latin typeface="Calibri"/>
              <a:ea typeface="Calibri"/>
              <a:cs typeface="Calibri"/>
              <a:sym typeface="Calibri"/>
            </a:endParaRPr>
          </a:p>
        </p:txBody>
      </p:sp>
      <p:sp>
        <p:nvSpPr>
          <p:cNvPr id="298" name="Google Shape;298;p35"/>
          <p:cNvSpPr/>
          <p:nvPr/>
        </p:nvSpPr>
        <p:spPr>
          <a:xfrm>
            <a:off x="6288875" y="3291050"/>
            <a:ext cx="2226000" cy="451800"/>
          </a:xfrm>
          <a:prstGeom prst="rect">
            <a:avLst/>
          </a:prstGeom>
          <a:noFill/>
          <a:ln>
            <a:noFill/>
          </a:ln>
        </p:spPr>
        <p:txBody>
          <a:bodyPr anchorCtr="0" anchor="t" bIns="36000" lIns="180000" spcFirstLastPara="1" rIns="36000" wrap="square" tIns="36000">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accent1"/>
                </a:solidFill>
                <a:latin typeface="Calibri"/>
                <a:ea typeface="Calibri"/>
                <a:cs typeface="Calibri"/>
                <a:sym typeface="Calibri"/>
              </a:rPr>
              <a:t>Post the envelop, this will be directly shipped to our laboratory</a:t>
            </a:r>
            <a:endParaRPr b="0" i="0" sz="1100" u="none" cap="none" strike="noStrike">
              <a:solidFill>
                <a:schemeClr val="accent1"/>
              </a:solidFill>
              <a:latin typeface="Calibri"/>
              <a:ea typeface="Calibri"/>
              <a:cs typeface="Calibri"/>
              <a:sym typeface="Calibri"/>
            </a:endParaRPr>
          </a:p>
        </p:txBody>
      </p:sp>
      <p:pic>
        <p:nvPicPr>
          <p:cNvPr id="299" name="Google Shape;299;p35"/>
          <p:cNvPicPr preferRelativeResize="0"/>
          <p:nvPr/>
        </p:nvPicPr>
        <p:blipFill rotWithShape="1">
          <a:blip r:embed="rId6">
            <a:alphaModFix/>
          </a:blip>
          <a:srcRect b="0" l="0" r="0" t="0"/>
          <a:stretch/>
        </p:blipFill>
        <p:spPr>
          <a:xfrm>
            <a:off x="1596125" y="2716618"/>
            <a:ext cx="493525" cy="493525"/>
          </a:xfrm>
          <a:prstGeom prst="rect">
            <a:avLst/>
          </a:prstGeom>
          <a:noFill/>
          <a:ln>
            <a:noFill/>
          </a:ln>
        </p:spPr>
      </p:pic>
      <p:pic>
        <p:nvPicPr>
          <p:cNvPr id="300" name="Google Shape;300;p35"/>
          <p:cNvPicPr preferRelativeResize="0"/>
          <p:nvPr/>
        </p:nvPicPr>
        <p:blipFill rotWithShape="1">
          <a:blip r:embed="rId7">
            <a:alphaModFix/>
          </a:blip>
          <a:srcRect b="0" l="0" r="0" t="0"/>
          <a:stretch/>
        </p:blipFill>
        <p:spPr>
          <a:xfrm>
            <a:off x="4064700" y="1474398"/>
            <a:ext cx="1107668" cy="607800"/>
          </a:xfrm>
          <a:prstGeom prst="rect">
            <a:avLst/>
          </a:prstGeom>
          <a:noFill/>
          <a:ln>
            <a:noFill/>
          </a:ln>
        </p:spPr>
      </p:pic>
      <p:pic>
        <p:nvPicPr>
          <p:cNvPr id="301" name="Google Shape;301;p35"/>
          <p:cNvPicPr preferRelativeResize="0"/>
          <p:nvPr/>
        </p:nvPicPr>
        <p:blipFill rotWithShape="1">
          <a:blip r:embed="rId8">
            <a:alphaModFix/>
          </a:blip>
          <a:srcRect b="0" l="0" r="0" t="0"/>
          <a:stretch/>
        </p:blipFill>
        <p:spPr>
          <a:xfrm rot="3480122">
            <a:off x="6855124" y="1474398"/>
            <a:ext cx="607800" cy="607800"/>
          </a:xfrm>
          <a:prstGeom prst="rect">
            <a:avLst/>
          </a:prstGeom>
          <a:noFill/>
          <a:ln>
            <a:noFill/>
          </a:ln>
        </p:spPr>
      </p:pic>
      <p:sp>
        <p:nvSpPr>
          <p:cNvPr id="302" name="Google Shape;302;p35"/>
          <p:cNvSpPr txBox="1"/>
          <p:nvPr/>
        </p:nvSpPr>
        <p:spPr>
          <a:xfrm>
            <a:off x="818631" y="47706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000000"/>
                </a:solidFill>
                <a:latin typeface="Calibri"/>
                <a:ea typeface="Calibri"/>
                <a:cs typeface="Calibri"/>
                <a:sym typeface="Calibri"/>
              </a:rPr>
              <a:t>* : Y</a:t>
            </a:r>
            <a:r>
              <a:rPr i="1" lang="en-GB" sz="800">
                <a:latin typeface="Calibri"/>
                <a:ea typeface="Calibri"/>
                <a:cs typeface="Calibri"/>
                <a:sym typeface="Calibri"/>
              </a:rPr>
              <a:t>our company is the only party who keeps a record of the screened employees. Employee’s privacy is therefore respected</a:t>
            </a:r>
            <a:endParaRPr i="1" sz="800">
              <a:latin typeface="Calibri"/>
              <a:ea typeface="Calibri"/>
              <a:cs typeface="Calibri"/>
              <a:sym typeface="Calibri"/>
            </a:endParaRPr>
          </a:p>
          <a:p>
            <a:pPr indent="0" lvl="0" marL="0" marR="0" rtl="0" algn="l">
              <a:lnSpc>
                <a:spcPct val="100000"/>
              </a:lnSpc>
              <a:spcBef>
                <a:spcPts val="0"/>
              </a:spcBef>
              <a:spcAft>
                <a:spcPts val="0"/>
              </a:spcAft>
              <a:buNone/>
            </a:pPr>
            <a:r>
              <a:rPr i="1" lang="en-GB" sz="800">
                <a:latin typeface="Calibri"/>
                <a:ea typeface="Calibri"/>
                <a:cs typeface="Calibri"/>
                <a:sym typeface="Calibri"/>
              </a:rPr>
              <a:t>** : 24 h after the reception of the samples</a:t>
            </a:r>
            <a:endParaRPr i="1" sz="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tests have 4 different usages that will strengthen your company’s safety</a:t>
            </a:r>
            <a:endParaRPr/>
          </a:p>
        </p:txBody>
      </p:sp>
      <p:sp>
        <p:nvSpPr>
          <p:cNvPr id="308" name="Google Shape;308;p36"/>
          <p:cNvSpPr txBox="1"/>
          <p:nvPr/>
        </p:nvSpPr>
        <p:spPr>
          <a:xfrm>
            <a:off x="419100" y="1371600"/>
            <a:ext cx="6381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chemeClr val="accent1"/>
                </a:solidFill>
                <a:latin typeface="Calibri"/>
                <a:ea typeface="Calibri"/>
                <a:cs typeface="Calibri"/>
                <a:sym typeface="Calibri"/>
              </a:rPr>
              <a:t>1</a:t>
            </a:r>
            <a:endParaRPr sz="3400">
              <a:solidFill>
                <a:schemeClr val="accent1"/>
              </a:solidFill>
              <a:latin typeface="Calibri"/>
              <a:ea typeface="Calibri"/>
              <a:cs typeface="Calibri"/>
              <a:sym typeface="Calibri"/>
            </a:endParaRPr>
          </a:p>
        </p:txBody>
      </p:sp>
      <p:sp>
        <p:nvSpPr>
          <p:cNvPr id="309" name="Google Shape;309;p36"/>
          <p:cNvSpPr txBox="1"/>
          <p:nvPr/>
        </p:nvSpPr>
        <p:spPr>
          <a:xfrm>
            <a:off x="1085850" y="2285700"/>
            <a:ext cx="6381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chemeClr val="accent1"/>
                </a:solidFill>
                <a:latin typeface="Calibri"/>
                <a:ea typeface="Calibri"/>
                <a:cs typeface="Calibri"/>
                <a:sym typeface="Calibri"/>
              </a:rPr>
              <a:t>2</a:t>
            </a:r>
            <a:endParaRPr sz="3400">
              <a:solidFill>
                <a:schemeClr val="accent1"/>
              </a:solidFill>
              <a:latin typeface="Calibri"/>
              <a:ea typeface="Calibri"/>
              <a:cs typeface="Calibri"/>
              <a:sym typeface="Calibri"/>
            </a:endParaRPr>
          </a:p>
        </p:txBody>
      </p:sp>
      <p:sp>
        <p:nvSpPr>
          <p:cNvPr id="310" name="Google Shape;310;p36"/>
          <p:cNvSpPr txBox="1"/>
          <p:nvPr/>
        </p:nvSpPr>
        <p:spPr>
          <a:xfrm>
            <a:off x="1771650" y="3199800"/>
            <a:ext cx="6381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chemeClr val="accent1"/>
                </a:solidFill>
                <a:latin typeface="Calibri"/>
                <a:ea typeface="Calibri"/>
                <a:cs typeface="Calibri"/>
                <a:sym typeface="Calibri"/>
              </a:rPr>
              <a:t>3</a:t>
            </a:r>
            <a:endParaRPr sz="3400">
              <a:solidFill>
                <a:schemeClr val="accent1"/>
              </a:solidFill>
              <a:latin typeface="Calibri"/>
              <a:ea typeface="Calibri"/>
              <a:cs typeface="Calibri"/>
              <a:sym typeface="Calibri"/>
            </a:endParaRPr>
          </a:p>
        </p:txBody>
      </p:sp>
      <p:sp>
        <p:nvSpPr>
          <p:cNvPr id="311" name="Google Shape;311;p36"/>
          <p:cNvSpPr txBox="1"/>
          <p:nvPr/>
        </p:nvSpPr>
        <p:spPr>
          <a:xfrm>
            <a:off x="2455175" y="4113900"/>
            <a:ext cx="6381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chemeClr val="accent1"/>
                </a:solidFill>
                <a:latin typeface="Calibri"/>
                <a:ea typeface="Calibri"/>
                <a:cs typeface="Calibri"/>
                <a:sym typeface="Calibri"/>
              </a:rPr>
              <a:t>4</a:t>
            </a:r>
            <a:endParaRPr sz="3400">
              <a:solidFill>
                <a:schemeClr val="accent1"/>
              </a:solidFill>
              <a:latin typeface="Calibri"/>
              <a:ea typeface="Calibri"/>
              <a:cs typeface="Calibri"/>
              <a:sym typeface="Calibri"/>
            </a:endParaRPr>
          </a:p>
        </p:txBody>
      </p:sp>
      <p:sp>
        <p:nvSpPr>
          <p:cNvPr id="312" name="Google Shape;312;p36"/>
          <p:cNvSpPr txBox="1"/>
          <p:nvPr/>
        </p:nvSpPr>
        <p:spPr>
          <a:xfrm>
            <a:off x="2095500" y="1371600"/>
            <a:ext cx="6553200" cy="6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accent1"/>
                </a:solidFill>
                <a:latin typeface="Calibri"/>
                <a:ea typeface="Calibri"/>
                <a:cs typeface="Calibri"/>
                <a:sym typeface="Calibri"/>
              </a:rPr>
              <a:t>Dispel doubts when facing an employee’s unusual behaviour </a:t>
            </a:r>
            <a:endParaRPr b="1" sz="1800">
              <a:solidFill>
                <a:schemeClr val="accent1"/>
              </a:solidFill>
              <a:latin typeface="Calibri"/>
              <a:ea typeface="Calibri"/>
              <a:cs typeface="Calibri"/>
              <a:sym typeface="Calibri"/>
            </a:endParaRPr>
          </a:p>
        </p:txBody>
      </p:sp>
      <p:sp>
        <p:nvSpPr>
          <p:cNvPr id="313" name="Google Shape;313;p36"/>
          <p:cNvSpPr txBox="1"/>
          <p:nvPr/>
        </p:nvSpPr>
        <p:spPr>
          <a:xfrm>
            <a:off x="4248150" y="4182525"/>
            <a:ext cx="3848100" cy="6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accent1"/>
                </a:solidFill>
                <a:latin typeface="Calibri"/>
                <a:ea typeface="Calibri"/>
                <a:cs typeface="Calibri"/>
                <a:sym typeface="Calibri"/>
              </a:rPr>
              <a:t>Run the drug screening mentioned in the employee’s job contract (if any)</a:t>
            </a:r>
            <a:endParaRPr b="1" sz="1800">
              <a:solidFill>
                <a:schemeClr val="accent1"/>
              </a:solidFill>
              <a:latin typeface="Calibri"/>
              <a:ea typeface="Calibri"/>
              <a:cs typeface="Calibri"/>
              <a:sym typeface="Calibri"/>
            </a:endParaRPr>
          </a:p>
        </p:txBody>
      </p:sp>
      <p:sp>
        <p:nvSpPr>
          <p:cNvPr id="314" name="Google Shape;314;p36"/>
          <p:cNvSpPr txBox="1"/>
          <p:nvPr/>
        </p:nvSpPr>
        <p:spPr>
          <a:xfrm>
            <a:off x="3467100" y="3245550"/>
            <a:ext cx="4838700" cy="6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accent1"/>
                </a:solidFill>
                <a:latin typeface="Calibri"/>
                <a:ea typeface="Calibri"/>
                <a:cs typeface="Calibri"/>
                <a:sym typeface="Calibri"/>
              </a:rPr>
              <a:t>Run the illegal substances test after work accidents</a:t>
            </a:r>
            <a:endParaRPr b="1" sz="1800">
              <a:solidFill>
                <a:schemeClr val="accent1"/>
              </a:solidFill>
              <a:latin typeface="Calibri"/>
              <a:ea typeface="Calibri"/>
              <a:cs typeface="Calibri"/>
              <a:sym typeface="Calibri"/>
            </a:endParaRPr>
          </a:p>
        </p:txBody>
      </p:sp>
      <p:sp>
        <p:nvSpPr>
          <p:cNvPr id="315" name="Google Shape;315;p36"/>
          <p:cNvSpPr txBox="1"/>
          <p:nvPr/>
        </p:nvSpPr>
        <p:spPr>
          <a:xfrm>
            <a:off x="2838600" y="2308575"/>
            <a:ext cx="5257800" cy="6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accent1"/>
                </a:solidFill>
                <a:latin typeface="Calibri"/>
                <a:ea typeface="Calibri"/>
                <a:cs typeface="Calibri"/>
                <a:sym typeface="Calibri"/>
              </a:rPr>
              <a:t>Organise random drug screenings among employees to deter drug consumption within the organization</a:t>
            </a:r>
            <a:endParaRPr b="1" sz="1800">
              <a:solidFill>
                <a:schemeClr val="accent1"/>
              </a:solidFill>
              <a:latin typeface="Calibri"/>
              <a:ea typeface="Calibri"/>
              <a:cs typeface="Calibri"/>
              <a:sym typeface="Calibri"/>
            </a:endParaRPr>
          </a:p>
        </p:txBody>
      </p:sp>
      <p:pic>
        <p:nvPicPr>
          <p:cNvPr id="316" name="Google Shape;316;p36"/>
          <p:cNvPicPr preferRelativeResize="0"/>
          <p:nvPr/>
        </p:nvPicPr>
        <p:blipFill>
          <a:blip r:embed="rId3">
            <a:alphaModFix/>
          </a:blip>
          <a:stretch>
            <a:fillRect/>
          </a:stretch>
        </p:blipFill>
        <p:spPr>
          <a:xfrm>
            <a:off x="1381200" y="1315800"/>
            <a:ext cx="638100" cy="638100"/>
          </a:xfrm>
          <a:prstGeom prst="rect">
            <a:avLst/>
          </a:prstGeom>
          <a:noFill/>
          <a:ln>
            <a:noFill/>
          </a:ln>
        </p:spPr>
      </p:pic>
      <p:pic>
        <p:nvPicPr>
          <p:cNvPr id="317" name="Google Shape;317;p36"/>
          <p:cNvPicPr preferRelativeResize="0"/>
          <p:nvPr/>
        </p:nvPicPr>
        <p:blipFill>
          <a:blip r:embed="rId4">
            <a:alphaModFix/>
          </a:blip>
          <a:stretch>
            <a:fillRect/>
          </a:stretch>
        </p:blipFill>
        <p:spPr>
          <a:xfrm>
            <a:off x="2095500" y="2228150"/>
            <a:ext cx="685800" cy="685800"/>
          </a:xfrm>
          <a:prstGeom prst="rect">
            <a:avLst/>
          </a:prstGeom>
          <a:noFill/>
          <a:ln>
            <a:noFill/>
          </a:ln>
        </p:spPr>
      </p:pic>
      <p:pic>
        <p:nvPicPr>
          <p:cNvPr id="318" name="Google Shape;318;p36"/>
          <p:cNvPicPr preferRelativeResize="0"/>
          <p:nvPr/>
        </p:nvPicPr>
        <p:blipFill>
          <a:blip r:embed="rId5">
            <a:alphaModFix/>
          </a:blip>
          <a:stretch>
            <a:fillRect/>
          </a:stretch>
        </p:blipFill>
        <p:spPr>
          <a:xfrm>
            <a:off x="2667000" y="3188200"/>
            <a:ext cx="638100" cy="638100"/>
          </a:xfrm>
          <a:prstGeom prst="rect">
            <a:avLst/>
          </a:prstGeom>
          <a:noFill/>
          <a:ln>
            <a:noFill/>
          </a:ln>
        </p:spPr>
      </p:pic>
      <p:pic>
        <p:nvPicPr>
          <p:cNvPr id="319" name="Google Shape;319;p36"/>
          <p:cNvPicPr preferRelativeResize="0"/>
          <p:nvPr/>
        </p:nvPicPr>
        <p:blipFill>
          <a:blip r:embed="rId6">
            <a:alphaModFix/>
          </a:blip>
          <a:stretch>
            <a:fillRect/>
          </a:stretch>
        </p:blipFill>
        <p:spPr>
          <a:xfrm>
            <a:off x="3489800" y="4176750"/>
            <a:ext cx="638100" cy="638100"/>
          </a:xfrm>
          <a:prstGeom prst="rect">
            <a:avLst/>
          </a:prstGeom>
          <a:noFill/>
          <a:ln>
            <a:noFill/>
          </a:ln>
        </p:spPr>
      </p:pic>
      <p:cxnSp>
        <p:nvCxnSpPr>
          <p:cNvPr id="320" name="Google Shape;320;p36"/>
          <p:cNvCxnSpPr/>
          <p:nvPr/>
        </p:nvCxnSpPr>
        <p:spPr>
          <a:xfrm flipH="1" rot="-5400000">
            <a:off x="585750" y="1881225"/>
            <a:ext cx="1705200" cy="666900"/>
          </a:xfrm>
          <a:prstGeom prst="bentConnector3">
            <a:avLst>
              <a:gd fmla="val 48038" name="adj1"/>
            </a:avLst>
          </a:prstGeom>
          <a:noFill/>
          <a:ln cap="flat" cmpd="sng" w="19050">
            <a:solidFill>
              <a:schemeClr val="accent1"/>
            </a:solidFill>
            <a:prstDash val="solid"/>
            <a:round/>
            <a:headEnd len="med" w="med" type="none"/>
            <a:tailEnd len="med" w="med" type="none"/>
          </a:ln>
        </p:spPr>
      </p:cxnSp>
      <p:cxnSp>
        <p:nvCxnSpPr>
          <p:cNvPr id="321" name="Google Shape;321;p36"/>
          <p:cNvCxnSpPr/>
          <p:nvPr/>
        </p:nvCxnSpPr>
        <p:spPr>
          <a:xfrm flipH="1" rot="-5400000">
            <a:off x="1951650" y="3647200"/>
            <a:ext cx="1675800" cy="669300"/>
          </a:xfrm>
          <a:prstGeom prst="bentConnector3">
            <a:avLst>
              <a:gd fmla="val 50000" name="adj1"/>
            </a:avLst>
          </a:prstGeom>
          <a:noFill/>
          <a:ln cap="flat" cmpd="sng" w="19050">
            <a:solidFill>
              <a:schemeClr val="accent1"/>
            </a:solidFill>
            <a:prstDash val="solid"/>
            <a:round/>
            <a:headEnd len="med" w="med" type="none"/>
            <a:tailEnd len="med" w="med" type="none"/>
          </a:ln>
        </p:spPr>
      </p:cxnSp>
      <p:cxnSp>
        <p:nvCxnSpPr>
          <p:cNvPr id="322" name="Google Shape;322;p36"/>
          <p:cNvCxnSpPr/>
          <p:nvPr/>
        </p:nvCxnSpPr>
        <p:spPr>
          <a:xfrm flipH="1" rot="-5400000">
            <a:off x="1200000" y="2742850"/>
            <a:ext cx="1833900" cy="681300"/>
          </a:xfrm>
          <a:prstGeom prst="bentConnector3">
            <a:avLst>
              <a:gd fmla="val 50000" name="adj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26" name="Shape 326"/>
        <p:cNvGrpSpPr/>
        <p:nvPr/>
      </p:nvGrpSpPr>
      <p:grpSpPr>
        <a:xfrm>
          <a:off x="0" y="0"/>
          <a:ext cx="0" cy="0"/>
          <a:chOff x="0" y="0"/>
          <a:chExt cx="0" cy="0"/>
        </a:xfrm>
      </p:grpSpPr>
      <p:sp>
        <p:nvSpPr>
          <p:cNvPr id="327" name="Google Shape;327;p37"/>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600"/>
              <a:buFont typeface="Calibri"/>
              <a:buNone/>
            </a:pPr>
            <a:r>
              <a:rPr i="0" lang="en-GB" sz="2600" u="none" cap="none" strike="noStrike">
                <a:solidFill>
                  <a:srgbClr val="FFFFFF"/>
                </a:solidFill>
              </a:rPr>
              <a:t>Table Of Content</a:t>
            </a:r>
            <a:endParaRPr i="0" sz="2600" u="none" cap="none" strike="noStrike">
              <a:solidFill>
                <a:srgbClr val="FFFFFF"/>
              </a:solidFill>
            </a:endParaRPr>
          </a:p>
        </p:txBody>
      </p:sp>
      <p:sp>
        <p:nvSpPr>
          <p:cNvPr id="328" name="Google Shape;328;p37"/>
          <p:cNvSpPr txBox="1"/>
          <p:nvPr/>
        </p:nvSpPr>
        <p:spPr>
          <a:xfrm>
            <a:off x="1422175" y="2149150"/>
            <a:ext cx="4681200" cy="21528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Executive summary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objectives</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presentation</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Our salivary test within your company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The company : Analysis Laborator</a:t>
            </a:r>
            <a:r>
              <a:rPr lang="en-GB" sz="1300">
                <a:solidFill>
                  <a:srgbClr val="FFFFFF"/>
                </a:solidFill>
                <a:latin typeface="Calibri"/>
                <a:ea typeface="Calibri"/>
                <a:cs typeface="Calibri"/>
                <a:sym typeface="Calibri"/>
              </a:rPr>
              <a:t>ies</a:t>
            </a:r>
            <a:endParaRPr i="0" sz="1300" u="none" cap="none" strike="noStrike">
              <a:solidFill>
                <a:srgbClr val="FFFFFF"/>
              </a:solidFill>
              <a:latin typeface="Calibri"/>
              <a:ea typeface="Calibri"/>
              <a:cs typeface="Calibri"/>
              <a:sym typeface="Calibri"/>
            </a:endParaRPr>
          </a:p>
        </p:txBody>
      </p:sp>
      <p:sp>
        <p:nvSpPr>
          <p:cNvPr id="329" name="Google Shape;329;p37"/>
          <p:cNvSpPr/>
          <p:nvPr/>
        </p:nvSpPr>
        <p:spPr>
          <a:xfrm>
            <a:off x="1526250" y="3356075"/>
            <a:ext cx="3296700" cy="290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8"/>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0" i="0" lang="en-GB" sz="2400" u="none" cap="none" strike="noStrike">
                <a:solidFill>
                  <a:schemeClr val="dk1"/>
                </a:solidFill>
                <a:latin typeface="Calibri"/>
                <a:ea typeface="Calibri"/>
                <a:cs typeface="Calibri"/>
                <a:sym typeface="Calibri"/>
              </a:rPr>
              <a:t>Our salivary test prevents your company from the four main issues caused by drugs and alcohol consumption</a:t>
            </a:r>
            <a:endParaRPr b="0" i="0" sz="2400" u="none" cap="none" strike="noStrike">
              <a:solidFill>
                <a:schemeClr val="dk1"/>
              </a:solidFill>
              <a:latin typeface="Calibri"/>
              <a:ea typeface="Calibri"/>
              <a:cs typeface="Calibri"/>
              <a:sym typeface="Calibri"/>
            </a:endParaRPr>
          </a:p>
        </p:txBody>
      </p:sp>
      <p:sp>
        <p:nvSpPr>
          <p:cNvPr id="335" name="Google Shape;335;p38"/>
          <p:cNvSpPr txBox="1"/>
          <p:nvPr>
            <p:ph idx="1" type="body"/>
          </p:nvPr>
        </p:nvSpPr>
        <p:spPr>
          <a:xfrm>
            <a:off x="387900" y="1229975"/>
            <a:ext cx="19938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2"/>
              </a:buClr>
              <a:buSzPts val="1400"/>
              <a:buFont typeface="Calibri"/>
              <a:buNone/>
            </a:pPr>
            <a:r>
              <a:rPr b="1" lang="en-GB" sz="1300">
                <a:solidFill>
                  <a:schemeClr val="accent3"/>
                </a:solidFill>
              </a:rPr>
              <a:t>Decrease </a:t>
            </a:r>
            <a:r>
              <a:rPr b="1" i="0" lang="en-GB" sz="1300" u="none" cap="none" strike="noStrike">
                <a:solidFill>
                  <a:schemeClr val="accent3"/>
                </a:solidFill>
                <a:latin typeface="Calibri"/>
                <a:ea typeface="Calibri"/>
                <a:cs typeface="Calibri"/>
                <a:sym typeface="Calibri"/>
              </a:rPr>
              <a:t>workplace accidents</a:t>
            </a:r>
            <a:endParaRPr b="1" i="0" sz="1300" u="none" cap="none" strike="noStrike">
              <a:solidFill>
                <a:schemeClr val="accent3"/>
              </a:solidFill>
              <a:latin typeface="Calibri"/>
              <a:ea typeface="Calibri"/>
              <a:cs typeface="Calibri"/>
              <a:sym typeface="Calibri"/>
            </a:endParaRPr>
          </a:p>
        </p:txBody>
      </p:sp>
      <p:sp>
        <p:nvSpPr>
          <p:cNvPr id="336" name="Google Shape;336;p38"/>
          <p:cNvSpPr txBox="1"/>
          <p:nvPr>
            <p:ph idx="2" type="body"/>
          </p:nvPr>
        </p:nvSpPr>
        <p:spPr>
          <a:xfrm>
            <a:off x="2668431" y="1229975"/>
            <a:ext cx="17370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2"/>
              </a:buClr>
              <a:buSzPts val="1400"/>
              <a:buFont typeface="Calibri"/>
              <a:buNone/>
            </a:pPr>
            <a:r>
              <a:rPr b="1" lang="en-GB" sz="1300">
                <a:solidFill>
                  <a:schemeClr val="accent3"/>
                </a:solidFill>
              </a:rPr>
              <a:t>Reduce</a:t>
            </a:r>
            <a:r>
              <a:rPr b="1" i="0" lang="en-GB" sz="1300" u="none" cap="none" strike="noStrike">
                <a:solidFill>
                  <a:schemeClr val="accent3"/>
                </a:solidFill>
                <a:latin typeface="Calibri"/>
                <a:ea typeface="Calibri"/>
                <a:cs typeface="Calibri"/>
                <a:sym typeface="Calibri"/>
              </a:rPr>
              <a:t> insurance costs</a:t>
            </a:r>
            <a:endParaRPr b="1" i="0" sz="1300" u="none" cap="none" strike="noStrike">
              <a:solidFill>
                <a:schemeClr val="accent3"/>
              </a:solidFill>
              <a:latin typeface="Calibri"/>
              <a:ea typeface="Calibri"/>
              <a:cs typeface="Calibri"/>
              <a:sym typeface="Calibri"/>
            </a:endParaRPr>
          </a:p>
        </p:txBody>
      </p:sp>
      <p:sp>
        <p:nvSpPr>
          <p:cNvPr id="337" name="Google Shape;337;p38"/>
          <p:cNvSpPr txBox="1"/>
          <p:nvPr>
            <p:ph idx="2" type="body"/>
          </p:nvPr>
        </p:nvSpPr>
        <p:spPr>
          <a:xfrm>
            <a:off x="4676250" y="1229975"/>
            <a:ext cx="18687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2"/>
              </a:buClr>
              <a:buSzPts val="1400"/>
              <a:buFont typeface="Calibri"/>
              <a:buNone/>
            </a:pPr>
            <a:r>
              <a:rPr b="1" lang="en-GB" sz="1300">
                <a:solidFill>
                  <a:schemeClr val="accent3"/>
                </a:solidFill>
              </a:rPr>
              <a:t>Lower</a:t>
            </a:r>
            <a:r>
              <a:rPr b="1" i="0" lang="en-GB" sz="1300" u="none" cap="none" strike="noStrike">
                <a:solidFill>
                  <a:schemeClr val="accent3"/>
                </a:solidFill>
                <a:latin typeface="Calibri"/>
                <a:ea typeface="Calibri"/>
                <a:cs typeface="Calibri"/>
                <a:sym typeface="Calibri"/>
              </a:rPr>
              <a:t> employees turn</a:t>
            </a:r>
            <a:r>
              <a:rPr b="1" lang="en-GB" sz="1300">
                <a:solidFill>
                  <a:schemeClr val="accent3"/>
                </a:solidFill>
              </a:rPr>
              <a:t>o</a:t>
            </a:r>
            <a:r>
              <a:rPr b="1" i="0" lang="en-GB" sz="1300" u="none" cap="none" strike="noStrike">
                <a:solidFill>
                  <a:schemeClr val="accent3"/>
                </a:solidFill>
                <a:latin typeface="Calibri"/>
                <a:ea typeface="Calibri"/>
                <a:cs typeface="Calibri"/>
                <a:sym typeface="Calibri"/>
              </a:rPr>
              <a:t>ver</a:t>
            </a:r>
            <a:endParaRPr b="1" i="0" sz="1300" u="none" cap="none" strike="noStrike">
              <a:solidFill>
                <a:schemeClr val="accent3"/>
              </a:solidFill>
              <a:latin typeface="Calibri"/>
              <a:ea typeface="Calibri"/>
              <a:cs typeface="Calibri"/>
              <a:sym typeface="Calibri"/>
            </a:endParaRPr>
          </a:p>
        </p:txBody>
      </p:sp>
      <p:sp>
        <p:nvSpPr>
          <p:cNvPr id="338" name="Google Shape;338;p38"/>
          <p:cNvSpPr txBox="1"/>
          <p:nvPr>
            <p:ph idx="2" type="body"/>
          </p:nvPr>
        </p:nvSpPr>
        <p:spPr>
          <a:xfrm>
            <a:off x="6899325" y="1229975"/>
            <a:ext cx="1635300" cy="39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2"/>
              </a:buClr>
              <a:buSzPts val="1400"/>
              <a:buFont typeface="Calibri"/>
              <a:buNone/>
            </a:pPr>
            <a:r>
              <a:rPr b="1" lang="en-GB" sz="1300">
                <a:solidFill>
                  <a:schemeClr val="accent3"/>
                </a:solidFill>
              </a:rPr>
              <a:t>Enhance</a:t>
            </a:r>
            <a:r>
              <a:rPr b="1" i="0" lang="en-GB" sz="1300" u="none" cap="none" strike="noStrike">
                <a:solidFill>
                  <a:schemeClr val="accent3"/>
                </a:solidFill>
                <a:latin typeface="Calibri"/>
                <a:ea typeface="Calibri"/>
                <a:cs typeface="Calibri"/>
                <a:sym typeface="Calibri"/>
              </a:rPr>
              <a:t> brand image</a:t>
            </a:r>
            <a:endParaRPr b="1" i="0" sz="1300" u="none" cap="none" strike="noStrike">
              <a:solidFill>
                <a:schemeClr val="accent3"/>
              </a:solidFill>
              <a:latin typeface="Calibri"/>
              <a:ea typeface="Calibri"/>
              <a:cs typeface="Calibri"/>
              <a:sym typeface="Calibri"/>
            </a:endParaRPr>
          </a:p>
        </p:txBody>
      </p:sp>
      <p:sp>
        <p:nvSpPr>
          <p:cNvPr id="339" name="Google Shape;339;p38"/>
          <p:cNvSpPr/>
          <p:nvPr/>
        </p:nvSpPr>
        <p:spPr>
          <a:xfrm>
            <a:off x="664800" y="1770800"/>
            <a:ext cx="1440000" cy="2937600"/>
          </a:xfrm>
          <a:prstGeom prst="rect">
            <a:avLst/>
          </a:prstGeom>
          <a:solidFill>
            <a:schemeClr val="accent1"/>
          </a:solidFill>
          <a:ln>
            <a:noFill/>
          </a:ln>
        </p:spPr>
        <p:txBody>
          <a:bodyPr anchorCtr="0" anchor="b" bIns="18000" lIns="90000" spcFirstLastPara="1" rIns="91425" wrap="square" tIns="18000">
            <a:noAutofit/>
          </a:bodyPr>
          <a:lstStyle/>
          <a:p>
            <a:pPr indent="-82800" lvl="0" marL="82800" marR="0" rtl="0" algn="l">
              <a:lnSpc>
                <a:spcPct val="110000"/>
              </a:lnSpc>
              <a:spcBef>
                <a:spcPts val="0"/>
              </a:spcBef>
              <a:spcAft>
                <a:spcPts val="0"/>
              </a:spcAft>
              <a:buClr>
                <a:schemeClr val="lt1"/>
              </a:buClr>
              <a:buSzPts val="1000"/>
              <a:buFont typeface="Calibri"/>
              <a:buChar char="●"/>
            </a:pPr>
            <a:r>
              <a:rPr b="0" i="0" lang="en-GB" sz="1000" u="none" cap="none" strike="noStrike">
                <a:solidFill>
                  <a:schemeClr val="lt1"/>
                </a:solidFill>
                <a:latin typeface="Calibri"/>
                <a:ea typeface="Calibri"/>
                <a:cs typeface="Calibri"/>
                <a:sym typeface="Calibri"/>
              </a:rPr>
              <a:t>Drugs and alcohol decrease employee’s ability to concentrate, to memorise and to act logically</a:t>
            </a:r>
            <a:endParaRPr b="0" i="0" sz="1000" u="none" cap="none" strike="noStrike">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b="0" i="0" lang="en-GB" sz="1000" u="none" cap="none" strike="noStrike">
                <a:solidFill>
                  <a:schemeClr val="lt1"/>
                </a:solidFill>
                <a:latin typeface="Calibri"/>
                <a:ea typeface="Calibri"/>
                <a:cs typeface="Calibri"/>
                <a:sym typeface="Calibri"/>
              </a:rPr>
              <a:t>It increases risky behaviors and violence within the workplace</a:t>
            </a:r>
            <a:endParaRPr b="0" i="0" sz="1000" u="none" cap="none" strike="noStrike">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b="0" i="0" lang="en-GB" sz="1000" u="none" cap="none" strike="noStrike">
                <a:solidFill>
                  <a:schemeClr val="lt1"/>
                </a:solidFill>
                <a:latin typeface="Calibri"/>
                <a:ea typeface="Calibri"/>
                <a:cs typeface="Calibri"/>
                <a:sym typeface="Calibri"/>
              </a:rPr>
              <a:t>In France, 20 to 30%</a:t>
            </a:r>
            <a:r>
              <a:rPr lang="en-GB" sz="1000">
                <a:solidFill>
                  <a:schemeClr val="lt1"/>
                </a:solidFill>
                <a:latin typeface="Calibri"/>
                <a:ea typeface="Calibri"/>
                <a:cs typeface="Calibri"/>
                <a:sym typeface="Calibri"/>
              </a:rPr>
              <a:t>* </a:t>
            </a:r>
            <a:r>
              <a:rPr b="0" i="0" lang="en-GB" sz="1000" u="none" cap="none" strike="noStrike">
                <a:solidFill>
                  <a:schemeClr val="lt1"/>
                </a:solidFill>
                <a:latin typeface="Calibri"/>
                <a:ea typeface="Calibri"/>
                <a:cs typeface="Calibri"/>
                <a:sym typeface="Calibri"/>
              </a:rPr>
              <a:t>of workplace accidents are due to these consumptions</a:t>
            </a:r>
            <a:endParaRPr b="0" i="0" sz="1000" u="none" cap="none" strike="noStrike">
              <a:solidFill>
                <a:schemeClr val="lt1"/>
              </a:solidFill>
              <a:latin typeface="Calibri"/>
              <a:ea typeface="Calibri"/>
              <a:cs typeface="Calibri"/>
              <a:sym typeface="Calibri"/>
            </a:endParaRPr>
          </a:p>
          <a:p>
            <a:pPr indent="0" lvl="0" marL="82800" marR="0" rtl="0" algn="l">
              <a:lnSpc>
                <a:spcPct val="110000"/>
              </a:lnSpc>
              <a:spcBef>
                <a:spcPts val="0"/>
              </a:spcBef>
              <a:spcAft>
                <a:spcPts val="0"/>
              </a:spcAft>
              <a:buNone/>
            </a:pPr>
            <a:r>
              <a:t/>
            </a:r>
            <a:endParaRPr sz="1000">
              <a:solidFill>
                <a:schemeClr val="lt1"/>
              </a:solidFill>
              <a:latin typeface="Calibri"/>
              <a:ea typeface="Calibri"/>
              <a:cs typeface="Calibri"/>
              <a:sym typeface="Calibri"/>
            </a:endParaRPr>
          </a:p>
        </p:txBody>
      </p:sp>
      <p:pic>
        <p:nvPicPr>
          <p:cNvPr id="340" name="Google Shape;340;p38"/>
          <p:cNvPicPr preferRelativeResize="0"/>
          <p:nvPr/>
        </p:nvPicPr>
        <p:blipFill rotWithShape="1">
          <a:blip r:embed="rId3">
            <a:alphaModFix/>
          </a:blip>
          <a:srcRect b="0" l="0" r="0" t="0"/>
          <a:stretch/>
        </p:blipFill>
        <p:spPr>
          <a:xfrm>
            <a:off x="1188000" y="1937725"/>
            <a:ext cx="393600" cy="393600"/>
          </a:xfrm>
          <a:prstGeom prst="rect">
            <a:avLst/>
          </a:prstGeom>
          <a:noFill/>
          <a:ln>
            <a:noFill/>
          </a:ln>
        </p:spPr>
      </p:pic>
      <p:sp>
        <p:nvSpPr>
          <p:cNvPr id="341" name="Google Shape;341;p38"/>
          <p:cNvSpPr/>
          <p:nvPr/>
        </p:nvSpPr>
        <p:spPr>
          <a:xfrm>
            <a:off x="2816931" y="1770800"/>
            <a:ext cx="1440000" cy="2937600"/>
          </a:xfrm>
          <a:prstGeom prst="rect">
            <a:avLst/>
          </a:prstGeom>
          <a:solidFill>
            <a:schemeClr val="accent1"/>
          </a:solidFill>
          <a:ln>
            <a:noFill/>
          </a:ln>
        </p:spPr>
        <p:txBody>
          <a:bodyPr anchorCtr="0" anchor="b" bIns="18000" lIns="90000" spcFirstLastPara="1" rIns="91425" wrap="square" tIns="18000">
            <a:noAutofit/>
          </a:bodyPr>
          <a:lstStyle/>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Annual i</a:t>
            </a:r>
            <a:r>
              <a:rPr b="0" i="0" lang="en-GB" sz="1000" u="none" cap="none" strike="noStrike">
                <a:solidFill>
                  <a:schemeClr val="lt1"/>
                </a:solidFill>
                <a:latin typeface="Calibri"/>
                <a:ea typeface="Calibri"/>
                <a:cs typeface="Calibri"/>
                <a:sym typeface="Calibri"/>
              </a:rPr>
              <a:t>nsurance fees increase when workplace accidents </a:t>
            </a:r>
            <a:r>
              <a:rPr lang="en-GB" sz="1000">
                <a:solidFill>
                  <a:schemeClr val="lt1"/>
                </a:solidFill>
                <a:latin typeface="Calibri"/>
                <a:ea typeface="Calibri"/>
                <a:cs typeface="Calibri"/>
                <a:sym typeface="Calibri"/>
              </a:rPr>
              <a:t>has happened </a:t>
            </a:r>
            <a:r>
              <a:rPr b="0" i="0" lang="en-GB" sz="1000" u="none" cap="none" strike="noStrike">
                <a:solidFill>
                  <a:schemeClr val="lt1"/>
                </a:solidFill>
                <a:latin typeface="Calibri"/>
                <a:ea typeface="Calibri"/>
                <a:cs typeface="Calibri"/>
                <a:sym typeface="Calibri"/>
              </a:rPr>
              <a:t>within the company </a:t>
            </a:r>
            <a:endParaRPr sz="1000">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Implementing our test tends to reduce insurance fees by reducing the overall risk of the company</a:t>
            </a:r>
            <a:endParaRPr sz="1000">
              <a:solidFill>
                <a:schemeClr val="lt1"/>
              </a:solidFill>
              <a:latin typeface="Calibri"/>
              <a:ea typeface="Calibri"/>
              <a:cs typeface="Calibri"/>
              <a:sym typeface="Calibri"/>
            </a:endParaRPr>
          </a:p>
          <a:p>
            <a:pPr indent="0" lvl="0" marL="0" marR="0" rtl="0" algn="l">
              <a:lnSpc>
                <a:spcPct val="110000"/>
              </a:lnSpc>
              <a:spcBef>
                <a:spcPts val="0"/>
              </a:spcBef>
              <a:spcAft>
                <a:spcPts val="0"/>
              </a:spcAft>
              <a:buNone/>
            </a:pPr>
            <a:r>
              <a:t/>
            </a:r>
            <a:endParaRPr sz="1000">
              <a:solidFill>
                <a:schemeClr val="lt1"/>
              </a:solidFill>
              <a:latin typeface="Calibri"/>
              <a:ea typeface="Calibri"/>
              <a:cs typeface="Calibri"/>
              <a:sym typeface="Calibri"/>
            </a:endParaRPr>
          </a:p>
          <a:p>
            <a:pPr indent="0" lvl="0" marL="0" marR="0" rtl="0" algn="l">
              <a:lnSpc>
                <a:spcPct val="110000"/>
              </a:lnSpc>
              <a:spcBef>
                <a:spcPts val="0"/>
              </a:spcBef>
              <a:spcAft>
                <a:spcPts val="0"/>
              </a:spcAft>
              <a:buNone/>
            </a:pPr>
            <a:r>
              <a:t/>
            </a:r>
            <a:endParaRPr sz="1000">
              <a:solidFill>
                <a:schemeClr val="lt1"/>
              </a:solidFill>
              <a:latin typeface="Calibri"/>
              <a:ea typeface="Calibri"/>
              <a:cs typeface="Calibri"/>
              <a:sym typeface="Calibri"/>
            </a:endParaRPr>
          </a:p>
          <a:p>
            <a:pPr indent="0" lvl="0" marL="0" marR="0" rtl="0" algn="l">
              <a:lnSpc>
                <a:spcPct val="110000"/>
              </a:lnSpc>
              <a:spcBef>
                <a:spcPts val="0"/>
              </a:spcBef>
              <a:spcAft>
                <a:spcPts val="0"/>
              </a:spcAft>
              <a:buNone/>
            </a:pPr>
            <a:r>
              <a:t/>
            </a:r>
            <a:endParaRPr sz="1000">
              <a:solidFill>
                <a:schemeClr val="lt1"/>
              </a:solidFill>
              <a:latin typeface="Calibri"/>
              <a:ea typeface="Calibri"/>
              <a:cs typeface="Calibri"/>
              <a:sym typeface="Calibri"/>
            </a:endParaRPr>
          </a:p>
        </p:txBody>
      </p:sp>
      <p:pic>
        <p:nvPicPr>
          <p:cNvPr id="342" name="Google Shape;342;p38"/>
          <p:cNvPicPr preferRelativeResize="0"/>
          <p:nvPr/>
        </p:nvPicPr>
        <p:blipFill rotWithShape="1">
          <a:blip r:embed="rId4">
            <a:alphaModFix/>
          </a:blip>
          <a:srcRect b="0" l="0" r="0" t="0"/>
          <a:stretch/>
        </p:blipFill>
        <p:spPr>
          <a:xfrm>
            <a:off x="3340131" y="1937725"/>
            <a:ext cx="393600" cy="393600"/>
          </a:xfrm>
          <a:prstGeom prst="rect">
            <a:avLst/>
          </a:prstGeom>
          <a:noFill/>
          <a:ln>
            <a:noFill/>
          </a:ln>
        </p:spPr>
      </p:pic>
      <p:sp>
        <p:nvSpPr>
          <p:cNvPr id="343" name="Google Shape;343;p38"/>
          <p:cNvSpPr/>
          <p:nvPr/>
        </p:nvSpPr>
        <p:spPr>
          <a:xfrm>
            <a:off x="4890600" y="1770800"/>
            <a:ext cx="1440000" cy="2937600"/>
          </a:xfrm>
          <a:prstGeom prst="rect">
            <a:avLst/>
          </a:prstGeom>
          <a:solidFill>
            <a:schemeClr val="accent1"/>
          </a:solidFill>
          <a:ln>
            <a:noFill/>
          </a:ln>
        </p:spPr>
        <p:txBody>
          <a:bodyPr anchorCtr="0" anchor="b" bIns="18000" lIns="90000" spcFirstLastPara="1" rIns="91425" wrap="square" tIns="18000">
            <a:noAutofit/>
          </a:bodyPr>
          <a:lstStyle/>
          <a:p>
            <a:pPr indent="-82800" lvl="0" marL="82800" marR="0" rtl="0" algn="l">
              <a:lnSpc>
                <a:spcPct val="110000"/>
              </a:lnSpc>
              <a:spcBef>
                <a:spcPts val="0"/>
              </a:spcBef>
              <a:spcAft>
                <a:spcPts val="0"/>
              </a:spcAft>
              <a:buClr>
                <a:schemeClr val="lt1"/>
              </a:buClr>
              <a:buSzPts val="1000"/>
              <a:buFont typeface="Calibri"/>
              <a:buChar char="●"/>
            </a:pPr>
            <a:r>
              <a:rPr b="0" i="0" lang="en-GB" sz="1000" u="none" cap="none" strike="noStrike">
                <a:solidFill>
                  <a:schemeClr val="lt1"/>
                </a:solidFill>
                <a:latin typeface="Calibri"/>
                <a:ea typeface="Calibri"/>
                <a:cs typeface="Calibri"/>
                <a:sym typeface="Calibri"/>
              </a:rPr>
              <a:t>Drug and alcohol consumption lead to chronic illness such as cardiovascular diseases, brain damages and cancers</a:t>
            </a:r>
            <a:endParaRPr b="0" i="0" sz="1000" u="none" cap="none" strike="noStrike">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E</a:t>
            </a:r>
            <a:r>
              <a:rPr b="0" i="0" lang="en-GB" sz="1000" u="none" cap="none" strike="noStrike">
                <a:solidFill>
                  <a:schemeClr val="lt1"/>
                </a:solidFill>
                <a:latin typeface="Calibri"/>
                <a:ea typeface="Calibri"/>
                <a:cs typeface="Calibri"/>
                <a:sym typeface="Calibri"/>
              </a:rPr>
              <a:t>mployees with alcohol problems are 2.7 times more likely than other employees to have injury-related absences**</a:t>
            </a:r>
            <a:endParaRPr b="0" i="0" sz="1000" u="none" cap="none" strike="noStrike">
              <a:solidFill>
                <a:schemeClr val="lt1"/>
              </a:solidFill>
              <a:latin typeface="Calibri"/>
              <a:ea typeface="Calibri"/>
              <a:cs typeface="Calibri"/>
              <a:sym typeface="Calibri"/>
            </a:endParaRPr>
          </a:p>
          <a:p>
            <a:pPr indent="0" lvl="0" marL="82800" marR="0" rtl="0" algn="l">
              <a:lnSpc>
                <a:spcPct val="110000"/>
              </a:lnSpc>
              <a:spcBef>
                <a:spcPts val="0"/>
              </a:spcBef>
              <a:spcAft>
                <a:spcPts val="0"/>
              </a:spcAft>
              <a:buNone/>
            </a:pPr>
            <a:r>
              <a:t/>
            </a:r>
            <a:endParaRPr sz="1000">
              <a:solidFill>
                <a:schemeClr val="lt1"/>
              </a:solidFill>
              <a:latin typeface="Calibri"/>
              <a:ea typeface="Calibri"/>
              <a:cs typeface="Calibri"/>
              <a:sym typeface="Calibri"/>
            </a:endParaRPr>
          </a:p>
        </p:txBody>
      </p:sp>
      <p:pic>
        <p:nvPicPr>
          <p:cNvPr id="344" name="Google Shape;344;p38"/>
          <p:cNvPicPr preferRelativeResize="0"/>
          <p:nvPr/>
        </p:nvPicPr>
        <p:blipFill rotWithShape="1">
          <a:blip r:embed="rId5">
            <a:alphaModFix/>
          </a:blip>
          <a:srcRect b="0" l="0" r="0" t="0"/>
          <a:stretch/>
        </p:blipFill>
        <p:spPr>
          <a:xfrm>
            <a:off x="5413800" y="1937725"/>
            <a:ext cx="393600" cy="393600"/>
          </a:xfrm>
          <a:prstGeom prst="rect">
            <a:avLst/>
          </a:prstGeom>
          <a:noFill/>
          <a:ln>
            <a:noFill/>
          </a:ln>
        </p:spPr>
      </p:pic>
      <p:sp>
        <p:nvSpPr>
          <p:cNvPr id="345" name="Google Shape;345;p38"/>
          <p:cNvSpPr/>
          <p:nvPr/>
        </p:nvSpPr>
        <p:spPr>
          <a:xfrm>
            <a:off x="6996975" y="1770800"/>
            <a:ext cx="1440000" cy="2937600"/>
          </a:xfrm>
          <a:prstGeom prst="rect">
            <a:avLst/>
          </a:prstGeom>
          <a:solidFill>
            <a:schemeClr val="accent1"/>
          </a:solidFill>
          <a:ln>
            <a:noFill/>
          </a:ln>
        </p:spPr>
        <p:txBody>
          <a:bodyPr anchorCtr="0" anchor="b" bIns="18000" lIns="90000" spcFirstLastPara="1" rIns="91425" wrap="square" tIns="18000">
            <a:noAutofit/>
          </a:bodyPr>
          <a:lstStyle/>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Cerebral and behavioural dysfunctions induced by drug </a:t>
            </a:r>
            <a:r>
              <a:rPr b="0" i="0" lang="en-GB" sz="1000" u="none" cap="none" strike="noStrike">
                <a:solidFill>
                  <a:schemeClr val="lt1"/>
                </a:solidFill>
                <a:latin typeface="Calibri"/>
                <a:ea typeface="Calibri"/>
                <a:cs typeface="Calibri"/>
                <a:sym typeface="Calibri"/>
              </a:rPr>
              <a:t> prevent employees fr</a:t>
            </a:r>
            <a:r>
              <a:rPr lang="en-GB" sz="1000">
                <a:solidFill>
                  <a:schemeClr val="lt1"/>
                </a:solidFill>
                <a:latin typeface="Calibri"/>
                <a:ea typeface="Calibri"/>
                <a:cs typeface="Calibri"/>
                <a:sym typeface="Calibri"/>
              </a:rPr>
              <a:t>om doing their job correctly</a:t>
            </a:r>
            <a:endParaRPr sz="1000">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This reduces the quality of the services delivered to the final customer</a:t>
            </a:r>
            <a:endParaRPr sz="1000">
              <a:solidFill>
                <a:schemeClr val="lt1"/>
              </a:solidFill>
              <a:latin typeface="Calibri"/>
              <a:ea typeface="Calibri"/>
              <a:cs typeface="Calibri"/>
              <a:sym typeface="Calibri"/>
            </a:endParaRPr>
          </a:p>
          <a:p>
            <a:pPr indent="-82800" lvl="0" marL="82800" marR="0" rtl="0" algn="l">
              <a:lnSpc>
                <a:spcPct val="110000"/>
              </a:lnSpc>
              <a:spcBef>
                <a:spcPts val="0"/>
              </a:spcBef>
              <a:spcAft>
                <a:spcPts val="0"/>
              </a:spcAft>
              <a:buClr>
                <a:schemeClr val="lt1"/>
              </a:buClr>
              <a:buSzPts val="1000"/>
              <a:buFont typeface="Calibri"/>
              <a:buChar char="●"/>
            </a:pPr>
            <a:r>
              <a:rPr lang="en-GB" sz="1000">
                <a:solidFill>
                  <a:schemeClr val="lt1"/>
                </a:solidFill>
                <a:latin typeface="Calibri"/>
                <a:ea typeface="Calibri"/>
                <a:cs typeface="Calibri"/>
                <a:sym typeface="Calibri"/>
              </a:rPr>
              <a:t>An unreliable workforce tarnishes your brand image </a:t>
            </a:r>
            <a:endParaRPr sz="1000">
              <a:solidFill>
                <a:schemeClr val="lt1"/>
              </a:solidFill>
              <a:latin typeface="Calibri"/>
              <a:ea typeface="Calibri"/>
              <a:cs typeface="Calibri"/>
              <a:sym typeface="Calibri"/>
            </a:endParaRPr>
          </a:p>
        </p:txBody>
      </p:sp>
      <p:pic>
        <p:nvPicPr>
          <p:cNvPr id="346" name="Google Shape;346;p38"/>
          <p:cNvPicPr preferRelativeResize="0"/>
          <p:nvPr/>
        </p:nvPicPr>
        <p:blipFill rotWithShape="1">
          <a:blip r:embed="rId6">
            <a:alphaModFix/>
          </a:blip>
          <a:srcRect b="0" l="0" r="0" t="0"/>
          <a:stretch/>
        </p:blipFill>
        <p:spPr>
          <a:xfrm>
            <a:off x="7464450" y="1882000"/>
            <a:ext cx="505050" cy="505050"/>
          </a:xfrm>
          <a:prstGeom prst="rect">
            <a:avLst/>
          </a:prstGeom>
          <a:noFill/>
          <a:ln>
            <a:noFill/>
          </a:ln>
        </p:spPr>
      </p:pic>
      <p:sp>
        <p:nvSpPr>
          <p:cNvPr id="347" name="Google Shape;347;p38"/>
          <p:cNvSpPr txBox="1"/>
          <p:nvPr/>
        </p:nvSpPr>
        <p:spPr>
          <a:xfrm>
            <a:off x="818631" y="47706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000000"/>
                </a:solidFill>
                <a:latin typeface="Calibri"/>
                <a:ea typeface="Calibri"/>
                <a:cs typeface="Calibri"/>
                <a:sym typeface="Calibri"/>
              </a:rPr>
              <a:t>* : </a:t>
            </a:r>
            <a:r>
              <a:rPr i="1" lang="en-GB" sz="800">
                <a:latin typeface="Calibri"/>
                <a:ea typeface="Calibri"/>
                <a:cs typeface="Calibri"/>
                <a:sym typeface="Calibri"/>
              </a:rPr>
              <a:t>According to INSERM 2017 figures</a:t>
            </a:r>
            <a:endParaRPr i="1" sz="800">
              <a:latin typeface="Calibri"/>
              <a:ea typeface="Calibri"/>
              <a:cs typeface="Calibri"/>
              <a:sym typeface="Calibri"/>
            </a:endParaRPr>
          </a:p>
          <a:p>
            <a:pPr indent="0" lvl="0" marL="0" marR="0" rtl="0" algn="l">
              <a:lnSpc>
                <a:spcPct val="100000"/>
              </a:lnSpc>
              <a:spcBef>
                <a:spcPts val="0"/>
              </a:spcBef>
              <a:spcAft>
                <a:spcPts val="0"/>
              </a:spcAft>
              <a:buNone/>
            </a:pPr>
            <a:r>
              <a:rPr i="1" lang="en-GB" sz="800">
                <a:latin typeface="Calibri"/>
                <a:ea typeface="Calibri"/>
                <a:cs typeface="Calibri"/>
                <a:sym typeface="Calibri"/>
              </a:rPr>
              <a:t>** : According to NCADD 2017 figures</a:t>
            </a:r>
            <a:endParaRPr i="1" sz="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3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3600"/>
              <a:t>24% of US </a:t>
            </a:r>
            <a:endParaRPr sz="3600"/>
          </a:p>
          <a:p>
            <a:pPr indent="0" lvl="0" marL="0" rtl="0" algn="ctr">
              <a:spcBef>
                <a:spcPts val="0"/>
              </a:spcBef>
              <a:spcAft>
                <a:spcPts val="0"/>
              </a:spcAft>
              <a:buNone/>
            </a:pPr>
            <a:r>
              <a:rPr lang="en-GB" sz="3600"/>
              <a:t>workers</a:t>
            </a:r>
            <a:endParaRPr sz="3600"/>
          </a:p>
        </p:txBody>
      </p:sp>
      <p:sp>
        <p:nvSpPr>
          <p:cNvPr id="353" name="Google Shape;353;p3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Acknowledge having illegally drank during workday over the last year*</a:t>
            </a:r>
            <a:endParaRPr/>
          </a:p>
        </p:txBody>
      </p:sp>
      <p:sp>
        <p:nvSpPr>
          <p:cNvPr id="354" name="Google Shape;354;p39"/>
          <p:cNvSpPr txBox="1"/>
          <p:nvPr>
            <p:ph type="title"/>
          </p:nvPr>
        </p:nvSpPr>
        <p:spPr>
          <a:xfrm>
            <a:off x="4667250" y="1151100"/>
            <a:ext cx="4476600" cy="15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10-20% of work accidents in Europe</a:t>
            </a:r>
            <a:endParaRPr sz="3600"/>
          </a:p>
        </p:txBody>
      </p:sp>
      <p:sp>
        <p:nvSpPr>
          <p:cNvPr id="355" name="Google Shape;355;p39"/>
          <p:cNvSpPr txBox="1"/>
          <p:nvPr>
            <p:ph idx="1" type="subTitle"/>
          </p:nvPr>
        </p:nvSpPr>
        <p:spPr>
          <a:xfrm>
            <a:off x="4761300" y="2902351"/>
            <a:ext cx="4045200" cy="126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rPr>
              <a:t>Are caused by alcohol consumption at the workplace</a:t>
            </a:r>
            <a:r>
              <a:rPr lang="en-GB">
                <a:solidFill>
                  <a:srgbClr val="FFFFFF"/>
                </a:solidFill>
              </a:rPr>
              <a:t>**</a:t>
            </a:r>
            <a:endParaRPr>
              <a:solidFill>
                <a:srgbClr val="FFFFFF"/>
              </a:solidFill>
            </a:endParaRPr>
          </a:p>
        </p:txBody>
      </p:sp>
      <p:sp>
        <p:nvSpPr>
          <p:cNvPr id="356" name="Google Shape;356;p39"/>
          <p:cNvSpPr txBox="1"/>
          <p:nvPr/>
        </p:nvSpPr>
        <p:spPr>
          <a:xfrm>
            <a:off x="818631" y="47706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000000"/>
                </a:solidFill>
                <a:latin typeface="Calibri"/>
                <a:ea typeface="Calibri"/>
                <a:cs typeface="Calibri"/>
                <a:sym typeface="Calibri"/>
              </a:rPr>
              <a:t>* : </a:t>
            </a:r>
            <a:r>
              <a:rPr i="1" lang="en-GB" sz="800">
                <a:latin typeface="Calibri"/>
                <a:ea typeface="Calibri"/>
                <a:cs typeface="Calibri"/>
                <a:sym typeface="Calibri"/>
              </a:rPr>
              <a:t>According to NCADD 2017 figures</a:t>
            </a:r>
            <a:endParaRPr i="1" sz="800">
              <a:latin typeface="Calibri"/>
              <a:ea typeface="Calibri"/>
              <a:cs typeface="Calibri"/>
              <a:sym typeface="Calibri"/>
            </a:endParaRPr>
          </a:p>
          <a:p>
            <a:pPr indent="0" lvl="0" marL="0" marR="0" rtl="0" algn="l">
              <a:lnSpc>
                <a:spcPct val="100000"/>
              </a:lnSpc>
              <a:spcBef>
                <a:spcPts val="0"/>
              </a:spcBef>
              <a:spcAft>
                <a:spcPts val="0"/>
              </a:spcAft>
              <a:buNone/>
            </a:pPr>
            <a:r>
              <a:rPr i="1" lang="en-GB" sz="800">
                <a:latin typeface="Calibri"/>
                <a:ea typeface="Calibri"/>
                <a:cs typeface="Calibri"/>
                <a:sym typeface="Calibri"/>
              </a:rPr>
              <a:t>** : According to INSERM 2017 figures</a:t>
            </a:r>
            <a:endParaRPr i="1" sz="8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Beyond offering a salivary test, we help your company enhancing its security policy</a:t>
            </a:r>
            <a:endParaRPr/>
          </a:p>
        </p:txBody>
      </p:sp>
      <p:sp>
        <p:nvSpPr>
          <p:cNvPr id="362" name="Google Shape;362;p40"/>
          <p:cNvSpPr/>
          <p:nvPr/>
        </p:nvSpPr>
        <p:spPr>
          <a:xfrm>
            <a:off x="3311973" y="2820325"/>
            <a:ext cx="5235000" cy="450000"/>
          </a:xfrm>
          <a:prstGeom prst="rect">
            <a:avLst/>
          </a:prstGeom>
          <a:solidFill>
            <a:schemeClr val="accent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Calibri"/>
                <a:ea typeface="Calibri"/>
                <a:cs typeface="Calibri"/>
                <a:sym typeface="Calibri"/>
              </a:rPr>
              <a:t>ANSWER TO YOUR HEALTH AND SAFETY QUESTIONS </a:t>
            </a:r>
            <a:endParaRPr>
              <a:solidFill>
                <a:srgbClr val="FFFFFF"/>
              </a:solidFill>
              <a:latin typeface="Calibri"/>
              <a:ea typeface="Calibri"/>
              <a:cs typeface="Calibri"/>
              <a:sym typeface="Calibri"/>
            </a:endParaRPr>
          </a:p>
        </p:txBody>
      </p:sp>
      <p:sp>
        <p:nvSpPr>
          <p:cNvPr id="363" name="Google Shape;363;p40"/>
          <p:cNvSpPr/>
          <p:nvPr/>
        </p:nvSpPr>
        <p:spPr>
          <a:xfrm>
            <a:off x="3312273" y="3472625"/>
            <a:ext cx="5234700" cy="450000"/>
          </a:xfrm>
          <a:prstGeom prst="rect">
            <a:avLst/>
          </a:prstGeom>
          <a:solidFill>
            <a:schemeClr val="accent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Calibri"/>
                <a:ea typeface="Calibri"/>
                <a:cs typeface="Calibri"/>
                <a:sym typeface="Calibri"/>
              </a:rPr>
              <a:t>DESIGN A TAILORED DRUG &amp; ALCOHOL TESTING ROADMAP</a:t>
            </a:r>
            <a:endParaRPr>
              <a:solidFill>
                <a:srgbClr val="FFFFFF"/>
              </a:solidFill>
              <a:latin typeface="Calibri"/>
              <a:ea typeface="Calibri"/>
              <a:cs typeface="Calibri"/>
              <a:sym typeface="Calibri"/>
            </a:endParaRPr>
          </a:p>
        </p:txBody>
      </p:sp>
      <p:sp>
        <p:nvSpPr>
          <p:cNvPr id="364" name="Google Shape;364;p40"/>
          <p:cNvSpPr/>
          <p:nvPr/>
        </p:nvSpPr>
        <p:spPr>
          <a:xfrm>
            <a:off x="2533773" y="4124925"/>
            <a:ext cx="6013200" cy="4500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Calibri"/>
                <a:ea typeface="Calibri"/>
                <a:cs typeface="Calibri"/>
                <a:sym typeface="Calibri"/>
              </a:rPr>
              <a:t>SET UP TOOLS TO MEASURE COMPANY’S SAFETY ENHANCEMENT  </a:t>
            </a:r>
            <a:endParaRPr>
              <a:solidFill>
                <a:srgbClr val="FFFFFF"/>
              </a:solidFill>
              <a:latin typeface="Calibri"/>
              <a:ea typeface="Calibri"/>
              <a:cs typeface="Calibri"/>
              <a:sym typeface="Calibri"/>
            </a:endParaRPr>
          </a:p>
        </p:txBody>
      </p:sp>
      <p:sp>
        <p:nvSpPr>
          <p:cNvPr id="365" name="Google Shape;365;p40"/>
          <p:cNvSpPr/>
          <p:nvPr/>
        </p:nvSpPr>
        <p:spPr>
          <a:xfrm>
            <a:off x="3050175" y="2801713"/>
            <a:ext cx="540000" cy="540000"/>
          </a:xfrm>
          <a:prstGeom prst="diamond">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66" name="Google Shape;366;p40"/>
          <p:cNvSpPr/>
          <p:nvPr/>
        </p:nvSpPr>
        <p:spPr>
          <a:xfrm>
            <a:off x="3050175" y="3463313"/>
            <a:ext cx="540000" cy="540000"/>
          </a:xfrm>
          <a:prstGeom prst="diamond">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67" name="Google Shape;367;p40"/>
          <p:cNvSpPr/>
          <p:nvPr/>
        </p:nvSpPr>
        <p:spPr>
          <a:xfrm>
            <a:off x="2317800" y="4079913"/>
            <a:ext cx="540000" cy="540000"/>
          </a:xfrm>
          <a:prstGeom prst="diamond">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68" name="Google Shape;368;p40"/>
          <p:cNvPicPr preferRelativeResize="0"/>
          <p:nvPr/>
        </p:nvPicPr>
        <p:blipFill>
          <a:blip r:embed="rId3">
            <a:alphaModFix/>
          </a:blip>
          <a:stretch>
            <a:fillRect/>
          </a:stretch>
        </p:blipFill>
        <p:spPr>
          <a:xfrm>
            <a:off x="3211625" y="3624763"/>
            <a:ext cx="217100" cy="217100"/>
          </a:xfrm>
          <a:prstGeom prst="rect">
            <a:avLst/>
          </a:prstGeom>
          <a:noFill/>
          <a:ln>
            <a:noFill/>
          </a:ln>
        </p:spPr>
      </p:pic>
      <p:pic>
        <p:nvPicPr>
          <p:cNvPr id="369" name="Google Shape;369;p40"/>
          <p:cNvPicPr preferRelativeResize="0"/>
          <p:nvPr/>
        </p:nvPicPr>
        <p:blipFill>
          <a:blip r:embed="rId4">
            <a:alphaModFix/>
          </a:blip>
          <a:stretch>
            <a:fillRect/>
          </a:stretch>
        </p:blipFill>
        <p:spPr>
          <a:xfrm>
            <a:off x="2479250" y="4241375"/>
            <a:ext cx="217100" cy="217100"/>
          </a:xfrm>
          <a:prstGeom prst="rect">
            <a:avLst/>
          </a:prstGeom>
          <a:noFill/>
          <a:ln>
            <a:noFill/>
          </a:ln>
        </p:spPr>
      </p:pic>
      <p:pic>
        <p:nvPicPr>
          <p:cNvPr id="370" name="Google Shape;370;p40"/>
          <p:cNvPicPr preferRelativeResize="0"/>
          <p:nvPr/>
        </p:nvPicPr>
        <p:blipFill>
          <a:blip r:embed="rId5">
            <a:alphaModFix/>
          </a:blip>
          <a:stretch>
            <a:fillRect/>
          </a:stretch>
        </p:blipFill>
        <p:spPr>
          <a:xfrm>
            <a:off x="3164350" y="2943525"/>
            <a:ext cx="278125" cy="278125"/>
          </a:xfrm>
          <a:prstGeom prst="rect">
            <a:avLst/>
          </a:prstGeom>
          <a:noFill/>
          <a:ln>
            <a:noFill/>
          </a:ln>
        </p:spPr>
      </p:pic>
      <p:sp>
        <p:nvSpPr>
          <p:cNvPr id="371" name="Google Shape;371;p40"/>
          <p:cNvSpPr/>
          <p:nvPr/>
        </p:nvSpPr>
        <p:spPr>
          <a:xfrm>
            <a:off x="381575" y="2393800"/>
            <a:ext cx="2152200" cy="2028600"/>
          </a:xfrm>
          <a:prstGeom prst="diamond">
            <a:avLst/>
          </a:prstGeom>
          <a:solidFill>
            <a:schemeClr val="dk1"/>
          </a:solidFill>
          <a:ln>
            <a:noFill/>
          </a:ln>
        </p:spPr>
        <p:txBody>
          <a:bodyPr anchorCtr="0" anchor="ctr" bIns="18000" lIns="18000" spcFirstLastPara="1" rIns="18000" wrap="square" tIns="18000">
            <a:noAutofit/>
          </a:bodyPr>
          <a:lstStyle/>
          <a:p>
            <a:pPr indent="0" lvl="0" marL="0" marR="0" rtl="0" algn="ctr">
              <a:lnSpc>
                <a:spcPct val="100000"/>
              </a:lnSpc>
              <a:spcBef>
                <a:spcPts val="0"/>
              </a:spcBef>
              <a:spcAft>
                <a:spcPts val="0"/>
              </a:spcAft>
              <a:buNone/>
            </a:pPr>
            <a:r>
              <a:rPr lang="en-GB">
                <a:solidFill>
                  <a:srgbClr val="FFFFFF"/>
                </a:solidFill>
                <a:latin typeface="Calibri"/>
                <a:ea typeface="Calibri"/>
                <a:cs typeface="Calibri"/>
                <a:sym typeface="Calibri"/>
              </a:rPr>
              <a:t>Our</a:t>
            </a:r>
            <a:r>
              <a:rPr lang="en-GB">
                <a:solidFill>
                  <a:srgbClr val="FFFFFF"/>
                </a:solidFill>
                <a:latin typeface="Calibri"/>
                <a:ea typeface="Calibri"/>
                <a:cs typeface="Calibri"/>
                <a:sym typeface="Calibri"/>
              </a:rPr>
              <a:t> </a:t>
            </a:r>
            <a:r>
              <a:rPr lang="en-GB" sz="1800">
                <a:solidFill>
                  <a:srgbClr val="FFFFFF"/>
                </a:solidFill>
                <a:latin typeface="Calibri"/>
                <a:ea typeface="Calibri"/>
                <a:cs typeface="Calibri"/>
                <a:sym typeface="Calibri"/>
              </a:rPr>
              <a:t>4</a:t>
            </a:r>
            <a:r>
              <a:rPr lang="en-GB">
                <a:solidFill>
                  <a:srgbClr val="FFFFFF"/>
                </a:solidFill>
                <a:latin typeface="Calibri"/>
                <a:ea typeface="Calibri"/>
                <a:cs typeface="Calibri"/>
                <a:sym typeface="Calibri"/>
              </a:rPr>
              <a:t> dimensions vision</a:t>
            </a:r>
            <a:endParaRPr>
              <a:solidFill>
                <a:srgbClr val="FFFFFF"/>
              </a:solidFill>
              <a:latin typeface="Calibri"/>
              <a:ea typeface="Calibri"/>
              <a:cs typeface="Calibri"/>
              <a:sym typeface="Calibri"/>
            </a:endParaRPr>
          </a:p>
        </p:txBody>
      </p:sp>
      <p:sp>
        <p:nvSpPr>
          <p:cNvPr id="372" name="Google Shape;372;p40"/>
          <p:cNvSpPr/>
          <p:nvPr/>
        </p:nvSpPr>
        <p:spPr>
          <a:xfrm>
            <a:off x="2561673" y="2168025"/>
            <a:ext cx="5985300" cy="4500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Calibri"/>
                <a:ea typeface="Calibri"/>
                <a:cs typeface="Calibri"/>
                <a:sym typeface="Calibri"/>
              </a:rPr>
              <a:t>BUILD AN EFFICIENT DRUG TESTING POLICY</a:t>
            </a:r>
            <a:endParaRPr>
              <a:solidFill>
                <a:srgbClr val="FFFFFF"/>
              </a:solidFill>
              <a:latin typeface="Calibri"/>
              <a:ea typeface="Calibri"/>
              <a:cs typeface="Calibri"/>
              <a:sym typeface="Calibri"/>
            </a:endParaRPr>
          </a:p>
        </p:txBody>
      </p:sp>
      <p:sp>
        <p:nvSpPr>
          <p:cNvPr id="373" name="Google Shape;373;p40"/>
          <p:cNvSpPr/>
          <p:nvPr/>
        </p:nvSpPr>
        <p:spPr>
          <a:xfrm>
            <a:off x="2317800" y="2105413"/>
            <a:ext cx="540000" cy="540000"/>
          </a:xfrm>
          <a:prstGeom prst="diamond">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74" name="Google Shape;374;p40"/>
          <p:cNvPicPr preferRelativeResize="0"/>
          <p:nvPr/>
        </p:nvPicPr>
        <p:blipFill>
          <a:blip r:embed="rId6">
            <a:alphaModFix/>
          </a:blip>
          <a:stretch>
            <a:fillRect/>
          </a:stretch>
        </p:blipFill>
        <p:spPr>
          <a:xfrm>
            <a:off x="2448738" y="2236350"/>
            <a:ext cx="278125" cy="278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1"/>
          <p:cNvSpPr txBox="1"/>
          <p:nvPr/>
        </p:nvSpPr>
        <p:spPr>
          <a:xfrm>
            <a:off x="5306526" y="2854550"/>
            <a:ext cx="2739300" cy="26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000"/>
              <a:buFont typeface="Arial"/>
              <a:buNone/>
            </a:pPr>
            <a:r>
              <a:rPr b="1" i="0" lang="en-GB" sz="1000" u="none" cap="none" strike="noStrike">
                <a:solidFill>
                  <a:schemeClr val="dk1"/>
                </a:solidFill>
                <a:latin typeface="Calibri"/>
                <a:ea typeface="Calibri"/>
                <a:cs typeface="Calibri"/>
                <a:sym typeface="Calibri"/>
              </a:rPr>
              <a:t>10      | </a:t>
            </a:r>
            <a:r>
              <a:rPr b="0" i="0" lang="en-GB" sz="1000" u="none" cap="none" strike="noStrike">
                <a:solidFill>
                  <a:srgbClr val="000000"/>
                </a:solidFill>
                <a:latin typeface="Calibri"/>
                <a:ea typeface="Calibri"/>
                <a:cs typeface="Calibri"/>
                <a:sym typeface="Calibri"/>
              </a:rPr>
              <a:t>   </a:t>
            </a:r>
            <a:r>
              <a:rPr b="0" i="0" lang="en-GB" sz="1200" u="none" cap="none" strike="noStrike">
                <a:solidFill>
                  <a:srgbClr val="000000"/>
                </a:solidFill>
                <a:latin typeface="Calibri"/>
                <a:ea typeface="Calibri"/>
                <a:cs typeface="Calibri"/>
                <a:sym typeface="Calibri"/>
              </a:rPr>
              <a:t>CAC 40 listed companies</a:t>
            </a:r>
            <a:endParaRPr b="0" i="0" sz="1200" u="none" cap="none" strike="noStrike">
              <a:solidFill>
                <a:srgbClr val="000000"/>
              </a:solidFill>
              <a:latin typeface="Calibri"/>
              <a:ea typeface="Calibri"/>
              <a:cs typeface="Calibri"/>
              <a:sym typeface="Calibri"/>
            </a:endParaRPr>
          </a:p>
        </p:txBody>
      </p:sp>
      <p:sp>
        <p:nvSpPr>
          <p:cNvPr id="380" name="Google Shape;380;p41"/>
          <p:cNvSpPr txBox="1"/>
          <p:nvPr/>
        </p:nvSpPr>
        <p:spPr>
          <a:xfrm>
            <a:off x="5306526" y="3319050"/>
            <a:ext cx="2739300" cy="26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000"/>
              <a:buFont typeface="Arial"/>
              <a:buNone/>
            </a:pPr>
            <a:r>
              <a:rPr b="1" lang="en-GB" sz="1000">
                <a:solidFill>
                  <a:schemeClr val="dk1"/>
                </a:solidFill>
                <a:latin typeface="Calibri"/>
                <a:ea typeface="Calibri"/>
                <a:cs typeface="Calibri"/>
                <a:sym typeface="Calibri"/>
              </a:rPr>
              <a:t>40</a:t>
            </a:r>
            <a:r>
              <a:rPr b="1" i="0" lang="en-GB" sz="1000" u="none" cap="none" strike="noStrike">
                <a:solidFill>
                  <a:schemeClr val="dk1"/>
                </a:solidFill>
                <a:latin typeface="Calibri"/>
                <a:ea typeface="Calibri"/>
                <a:cs typeface="Calibri"/>
                <a:sym typeface="Calibri"/>
              </a:rPr>
              <a:t>+   |</a:t>
            </a:r>
            <a:r>
              <a:rPr b="1" i="0" lang="en-GB" sz="1000" u="none" cap="none" strike="noStrike">
                <a:solidFill>
                  <a:srgbClr val="CCCCCC"/>
                </a:solidFill>
                <a:latin typeface="Calibri"/>
                <a:ea typeface="Calibri"/>
                <a:cs typeface="Calibri"/>
                <a:sym typeface="Calibri"/>
              </a:rPr>
              <a:t> </a:t>
            </a:r>
            <a:r>
              <a:rPr b="0" i="0" lang="en-GB" sz="1000" u="none" cap="none" strike="noStrike">
                <a:solidFill>
                  <a:srgbClr val="53C6A1"/>
                </a:solidFill>
                <a:latin typeface="Calibri"/>
                <a:ea typeface="Calibri"/>
                <a:cs typeface="Calibri"/>
                <a:sym typeface="Calibri"/>
              </a:rPr>
              <a:t> </a:t>
            </a:r>
            <a:r>
              <a:rPr b="0" i="0" lang="en-GB" sz="1000" u="none" cap="none" strike="noStrike">
                <a:solidFill>
                  <a:srgbClr val="000000"/>
                </a:solidFill>
                <a:latin typeface="Calibri"/>
                <a:ea typeface="Calibri"/>
                <a:cs typeface="Calibri"/>
                <a:sym typeface="Calibri"/>
              </a:rPr>
              <a:t>  </a:t>
            </a:r>
            <a:r>
              <a:rPr b="0" i="0" lang="en-GB" sz="1200" u="none" cap="none" strike="noStrike">
                <a:solidFill>
                  <a:srgbClr val="000000"/>
                </a:solidFill>
                <a:latin typeface="Calibri"/>
                <a:ea typeface="Calibri"/>
                <a:cs typeface="Calibri"/>
                <a:sym typeface="Calibri"/>
              </a:rPr>
              <a:t>SMEs</a:t>
            </a:r>
            <a:endParaRPr b="0" i="0" sz="1200" u="none" cap="none" strike="noStrike">
              <a:solidFill>
                <a:srgbClr val="000000"/>
              </a:solidFill>
              <a:latin typeface="Calibri"/>
              <a:ea typeface="Calibri"/>
              <a:cs typeface="Calibri"/>
              <a:sym typeface="Calibri"/>
            </a:endParaRPr>
          </a:p>
        </p:txBody>
      </p:sp>
      <p:sp>
        <p:nvSpPr>
          <p:cNvPr id="381" name="Google Shape;381;p41"/>
          <p:cNvSpPr txBox="1"/>
          <p:nvPr/>
        </p:nvSpPr>
        <p:spPr>
          <a:xfrm>
            <a:off x="5306526" y="3783550"/>
            <a:ext cx="2739300" cy="26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000"/>
              <a:buFont typeface="Arial"/>
              <a:buNone/>
            </a:pPr>
            <a:r>
              <a:rPr b="1" lang="en-GB" sz="1000">
                <a:solidFill>
                  <a:schemeClr val="dk1"/>
                </a:solidFill>
                <a:latin typeface="Calibri"/>
                <a:ea typeface="Calibri"/>
                <a:cs typeface="Calibri"/>
                <a:sym typeface="Calibri"/>
              </a:rPr>
              <a:t>5</a:t>
            </a:r>
            <a:r>
              <a:rPr b="1" i="0" lang="en-GB" sz="1000" u="none" cap="none" strike="noStrike">
                <a:solidFill>
                  <a:schemeClr val="dk1"/>
                </a:solidFill>
                <a:latin typeface="Calibri"/>
                <a:ea typeface="Calibri"/>
                <a:cs typeface="Calibri"/>
                <a:sym typeface="Calibri"/>
              </a:rPr>
              <a:t>0+   |</a:t>
            </a:r>
            <a:r>
              <a:rPr b="1" i="0" lang="en-GB" sz="1000" u="none" cap="none" strike="noStrike">
                <a:solidFill>
                  <a:srgbClr val="CCCCCC"/>
                </a:solidFill>
                <a:latin typeface="Calibri"/>
                <a:ea typeface="Calibri"/>
                <a:cs typeface="Calibri"/>
                <a:sym typeface="Calibri"/>
              </a:rPr>
              <a:t> </a:t>
            </a:r>
            <a:r>
              <a:rPr b="0" i="0" lang="en-GB" sz="1000" u="none" cap="none" strike="noStrike">
                <a:solidFill>
                  <a:srgbClr val="000000"/>
                </a:solidFill>
                <a:latin typeface="Calibri"/>
                <a:ea typeface="Calibri"/>
                <a:cs typeface="Calibri"/>
                <a:sym typeface="Calibri"/>
              </a:rPr>
              <a:t>  </a:t>
            </a:r>
            <a:r>
              <a:rPr b="0" i="0" lang="en-GB" sz="1200" u="none" cap="none" strike="noStrike">
                <a:solidFill>
                  <a:srgbClr val="000000"/>
                </a:solidFill>
                <a:latin typeface="Calibri"/>
                <a:ea typeface="Calibri"/>
                <a:cs typeface="Calibri"/>
                <a:sym typeface="Calibri"/>
              </a:rPr>
              <a:t>Legal entities : Tribunals</a:t>
            </a:r>
            <a:endParaRPr b="0" i="0" sz="1200" u="none" cap="none" strike="noStrike">
              <a:solidFill>
                <a:srgbClr val="000000"/>
              </a:solidFill>
              <a:latin typeface="Calibri"/>
              <a:ea typeface="Calibri"/>
              <a:cs typeface="Calibri"/>
              <a:sym typeface="Calibri"/>
            </a:endParaRPr>
          </a:p>
        </p:txBody>
      </p:sp>
      <p:sp>
        <p:nvSpPr>
          <p:cNvPr id="382" name="Google Shape;382;p41"/>
          <p:cNvSpPr txBox="1"/>
          <p:nvPr/>
        </p:nvSpPr>
        <p:spPr>
          <a:xfrm>
            <a:off x="5306526" y="4248050"/>
            <a:ext cx="2739300" cy="26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000"/>
              <a:buFont typeface="Arial"/>
              <a:buNone/>
            </a:pPr>
            <a:r>
              <a:rPr b="1" i="0" lang="en-GB" sz="1000" u="none" cap="none" strike="noStrike">
                <a:solidFill>
                  <a:schemeClr val="dk1"/>
                </a:solidFill>
                <a:latin typeface="Calibri"/>
                <a:ea typeface="Calibri"/>
                <a:cs typeface="Calibri"/>
                <a:sym typeface="Calibri"/>
              </a:rPr>
              <a:t>10      |</a:t>
            </a:r>
            <a:r>
              <a:rPr b="1" i="0" lang="en-GB" sz="1000" u="none" cap="none" strike="noStrike">
                <a:solidFill>
                  <a:srgbClr val="000000"/>
                </a:solidFill>
                <a:latin typeface="Calibri"/>
                <a:ea typeface="Calibri"/>
                <a:cs typeface="Calibri"/>
                <a:sym typeface="Calibri"/>
              </a:rPr>
              <a:t> </a:t>
            </a:r>
            <a:r>
              <a:rPr b="0" i="0" lang="en-GB" sz="1000" u="none" cap="none" strike="noStrike">
                <a:solidFill>
                  <a:srgbClr val="000000"/>
                </a:solidFill>
                <a:latin typeface="Calibri"/>
                <a:ea typeface="Calibri"/>
                <a:cs typeface="Calibri"/>
                <a:sym typeface="Calibri"/>
              </a:rPr>
              <a:t>   I</a:t>
            </a:r>
            <a:r>
              <a:rPr b="0" i="0" lang="en-GB" sz="1200" u="none" cap="none" strike="noStrike">
                <a:solidFill>
                  <a:srgbClr val="000000"/>
                </a:solidFill>
                <a:latin typeface="Calibri"/>
                <a:ea typeface="Calibri"/>
                <a:cs typeface="Calibri"/>
                <a:sym typeface="Calibri"/>
              </a:rPr>
              <a:t>nternational entities</a:t>
            </a:r>
            <a:endParaRPr b="0" i="0" sz="1200" u="none" cap="none" strike="noStrike">
              <a:solidFill>
                <a:srgbClr val="000000"/>
              </a:solidFill>
              <a:latin typeface="Calibri"/>
              <a:ea typeface="Calibri"/>
              <a:cs typeface="Calibri"/>
              <a:sym typeface="Calibri"/>
            </a:endParaRPr>
          </a:p>
        </p:txBody>
      </p:sp>
      <p:sp>
        <p:nvSpPr>
          <p:cNvPr id="383" name="Google Shape;383;p41"/>
          <p:cNvSpPr txBox="1"/>
          <p:nvPr>
            <p:ph type="title"/>
          </p:nvPr>
        </p:nvSpPr>
        <p:spPr>
          <a:xfrm>
            <a:off x="730000" y="1318650"/>
            <a:ext cx="3636600" cy="57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0" i="0" lang="en-GB" sz="2400" u="none" cap="none" strike="noStrike">
                <a:solidFill>
                  <a:schemeClr val="dk1"/>
                </a:solidFill>
                <a:latin typeface="Calibri"/>
                <a:ea typeface="Calibri"/>
                <a:cs typeface="Calibri"/>
                <a:sym typeface="Calibri"/>
              </a:rPr>
              <a:t>Our clients have tackled the same safety issues</a:t>
            </a:r>
            <a:r>
              <a:rPr lang="en-GB"/>
              <a:t> you are currently facing</a:t>
            </a:r>
            <a:endParaRPr b="0" i="0" sz="2400" u="none" cap="none" strike="noStrike">
              <a:solidFill>
                <a:schemeClr val="dk1"/>
              </a:solidFill>
              <a:latin typeface="Calibri"/>
              <a:ea typeface="Calibri"/>
              <a:cs typeface="Calibri"/>
              <a:sym typeface="Calibri"/>
            </a:endParaRPr>
          </a:p>
        </p:txBody>
      </p:sp>
      <p:sp>
        <p:nvSpPr>
          <p:cNvPr id="384" name="Google Shape;384;p41"/>
          <p:cNvSpPr txBox="1"/>
          <p:nvPr>
            <p:ph idx="1" type="body"/>
          </p:nvPr>
        </p:nvSpPr>
        <p:spPr>
          <a:xfrm>
            <a:off x="721225" y="1965150"/>
            <a:ext cx="3336300" cy="8523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200"/>
              <a:buFont typeface="Calibri"/>
              <a:buNone/>
            </a:pPr>
            <a:r>
              <a:rPr b="0" i="0" lang="en-GB" u="none" cap="none" strike="noStrike">
                <a:solidFill>
                  <a:schemeClr val="dk2"/>
                </a:solidFill>
                <a:latin typeface="Calibri"/>
                <a:ea typeface="Calibri"/>
                <a:cs typeface="Calibri"/>
                <a:sym typeface="Calibri"/>
              </a:rPr>
              <a:t>Our 6</a:t>
            </a:r>
            <a:r>
              <a:rPr lang="en-GB"/>
              <a:t>-</a:t>
            </a:r>
            <a:r>
              <a:rPr b="0" i="0" lang="en-GB" u="none" cap="none" strike="noStrike">
                <a:solidFill>
                  <a:schemeClr val="dk2"/>
                </a:solidFill>
                <a:latin typeface="Calibri"/>
                <a:ea typeface="Calibri"/>
                <a:cs typeface="Calibri"/>
                <a:sym typeface="Calibri"/>
              </a:rPr>
              <a:t>step process is tailored for any company and has enabled our group to reach clients from CAC 40 listed companies to SMEs and Tribunals. We are proud to help</a:t>
            </a:r>
            <a:r>
              <a:rPr b="0" i="0" lang="en-GB" u="none" cap="none" strike="noStrike">
                <a:solidFill>
                  <a:srgbClr val="FF0000"/>
                </a:solidFill>
                <a:latin typeface="Calibri"/>
                <a:ea typeface="Calibri"/>
                <a:cs typeface="Calibri"/>
                <a:sym typeface="Calibri"/>
              </a:rPr>
              <a:t> </a:t>
            </a:r>
            <a:r>
              <a:rPr b="0" i="0" lang="en-GB" u="none" cap="none" strike="noStrike">
                <a:solidFill>
                  <a:schemeClr val="dk2"/>
                </a:solidFill>
                <a:latin typeface="Calibri"/>
                <a:ea typeface="Calibri"/>
                <a:cs typeface="Calibri"/>
                <a:sym typeface="Calibri"/>
              </a:rPr>
              <a:t>companies such as </a:t>
            </a:r>
            <a:r>
              <a:rPr lang="en-GB"/>
              <a:t>one of the</a:t>
            </a:r>
            <a:r>
              <a:rPr b="0" i="0" lang="en-GB" u="none" cap="none" strike="noStrike">
                <a:solidFill>
                  <a:schemeClr val="dk2"/>
                </a:solidFill>
                <a:latin typeface="Calibri"/>
                <a:ea typeface="Calibri"/>
                <a:cs typeface="Calibri"/>
                <a:sym typeface="Calibri"/>
              </a:rPr>
              <a:t> biggest French car manufacturers, or one of the French leaders of fashion industry*</a:t>
            </a:r>
            <a:endParaRPr b="0" i="0" u="none" cap="none" strike="noStrike">
              <a:solidFill>
                <a:schemeClr val="dk2"/>
              </a:solidFill>
              <a:latin typeface="Calibri"/>
              <a:ea typeface="Calibri"/>
              <a:cs typeface="Calibri"/>
              <a:sym typeface="Calibri"/>
            </a:endParaRPr>
          </a:p>
          <a:p>
            <a:pPr indent="0" lvl="0" marL="0" marR="0" rtl="0" algn="just">
              <a:lnSpc>
                <a:spcPct val="115000"/>
              </a:lnSpc>
              <a:spcBef>
                <a:spcPts val="1600"/>
              </a:spcBef>
              <a:spcAft>
                <a:spcPts val="1600"/>
              </a:spcAft>
              <a:buClr>
                <a:schemeClr val="dk2"/>
              </a:buClr>
              <a:buSzPts val="1200"/>
              <a:buFont typeface="Calibri"/>
              <a:buNone/>
            </a:pPr>
            <a:r>
              <a:rPr b="0" i="0" lang="en-GB" u="none" cap="none" strike="noStrike">
                <a:solidFill>
                  <a:schemeClr val="dk2"/>
                </a:solidFill>
                <a:latin typeface="Calibri"/>
                <a:ea typeface="Calibri"/>
                <a:cs typeface="Calibri"/>
                <a:sym typeface="Calibri"/>
              </a:rPr>
              <a:t>Used to help any size-type company to tackle its security issues, our team is ready to accompany yours</a:t>
            </a:r>
            <a:endParaRPr b="0" i="0" u="none" cap="none" strike="noStrike">
              <a:solidFill>
                <a:schemeClr val="dk2"/>
              </a:solidFill>
              <a:latin typeface="Calibri"/>
              <a:ea typeface="Calibri"/>
              <a:cs typeface="Calibri"/>
              <a:sym typeface="Calibri"/>
            </a:endParaRPr>
          </a:p>
        </p:txBody>
      </p:sp>
      <p:sp>
        <p:nvSpPr>
          <p:cNvPr id="385" name="Google Shape;385;p41"/>
          <p:cNvSpPr txBox="1"/>
          <p:nvPr/>
        </p:nvSpPr>
        <p:spPr>
          <a:xfrm>
            <a:off x="818631" y="47706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GB" sz="800" u="none" cap="none" strike="noStrike">
                <a:solidFill>
                  <a:srgbClr val="000000"/>
                </a:solidFill>
                <a:latin typeface="Calibri"/>
                <a:ea typeface="Calibri"/>
                <a:cs typeface="Calibri"/>
                <a:sym typeface="Calibri"/>
              </a:rPr>
              <a:t>* : Names are not disclosed due to confidentiality clause </a:t>
            </a:r>
            <a:endParaRPr b="0" i="1" sz="800" u="none" cap="none" strike="noStrike">
              <a:solidFill>
                <a:srgbClr val="000000"/>
              </a:solidFill>
              <a:latin typeface="Calibri"/>
              <a:ea typeface="Calibri"/>
              <a:cs typeface="Calibri"/>
              <a:sym typeface="Calibri"/>
            </a:endParaRPr>
          </a:p>
        </p:txBody>
      </p:sp>
      <p:sp>
        <p:nvSpPr>
          <p:cNvPr id="386" name="Google Shape;386;p41"/>
          <p:cNvSpPr txBox="1"/>
          <p:nvPr>
            <p:ph type="title"/>
          </p:nvPr>
        </p:nvSpPr>
        <p:spPr>
          <a:xfrm>
            <a:off x="5436150" y="2206000"/>
            <a:ext cx="2896200" cy="354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400"/>
              <a:buFont typeface="Calibri"/>
              <a:buNone/>
            </a:pPr>
            <a:r>
              <a:rPr b="1" i="0" lang="en-GB" sz="1400" u="none" cap="none" strike="noStrike">
                <a:solidFill>
                  <a:schemeClr val="accent3"/>
                </a:solidFill>
                <a:latin typeface="Calibri"/>
                <a:ea typeface="Calibri"/>
                <a:cs typeface="Calibri"/>
                <a:sym typeface="Calibri"/>
              </a:rPr>
              <a:t>Number of entities accompanied per type</a:t>
            </a:r>
            <a:endParaRPr b="1" i="0" sz="1400" u="none" cap="none" strike="noStrike">
              <a:solidFill>
                <a:schemeClr val="accent3"/>
              </a:solidFill>
              <a:latin typeface="Calibri"/>
              <a:ea typeface="Calibri"/>
              <a:cs typeface="Calibri"/>
              <a:sym typeface="Calibri"/>
            </a:endParaRPr>
          </a:p>
        </p:txBody>
      </p:sp>
      <p:pic>
        <p:nvPicPr>
          <p:cNvPr id="387" name="Google Shape;387;p41"/>
          <p:cNvPicPr preferRelativeResize="0"/>
          <p:nvPr/>
        </p:nvPicPr>
        <p:blipFill rotWithShape="1">
          <a:blip r:embed="rId3">
            <a:alphaModFix/>
          </a:blip>
          <a:srcRect b="0" l="0" r="0" t="0"/>
          <a:stretch/>
        </p:blipFill>
        <p:spPr>
          <a:xfrm>
            <a:off x="8094013" y="2842375"/>
            <a:ext cx="354900" cy="354900"/>
          </a:xfrm>
          <a:prstGeom prst="rect">
            <a:avLst/>
          </a:prstGeom>
          <a:noFill/>
          <a:ln>
            <a:noFill/>
          </a:ln>
        </p:spPr>
      </p:pic>
      <p:pic>
        <p:nvPicPr>
          <p:cNvPr id="388" name="Google Shape;388;p41"/>
          <p:cNvPicPr preferRelativeResize="0"/>
          <p:nvPr/>
        </p:nvPicPr>
        <p:blipFill rotWithShape="1">
          <a:blip r:embed="rId4">
            <a:alphaModFix/>
          </a:blip>
          <a:srcRect b="0" l="0" r="0" t="0"/>
          <a:stretch/>
        </p:blipFill>
        <p:spPr>
          <a:xfrm>
            <a:off x="8094013" y="3312863"/>
            <a:ext cx="354900" cy="354900"/>
          </a:xfrm>
          <a:prstGeom prst="rect">
            <a:avLst/>
          </a:prstGeom>
          <a:noFill/>
          <a:ln>
            <a:noFill/>
          </a:ln>
        </p:spPr>
      </p:pic>
      <p:pic>
        <p:nvPicPr>
          <p:cNvPr id="389" name="Google Shape;389;p41"/>
          <p:cNvPicPr preferRelativeResize="0"/>
          <p:nvPr/>
        </p:nvPicPr>
        <p:blipFill rotWithShape="1">
          <a:blip r:embed="rId5">
            <a:alphaModFix/>
          </a:blip>
          <a:srcRect b="0" l="0" r="0" t="0"/>
          <a:stretch/>
        </p:blipFill>
        <p:spPr>
          <a:xfrm>
            <a:off x="8064425" y="3707160"/>
            <a:ext cx="414075" cy="414075"/>
          </a:xfrm>
          <a:prstGeom prst="rect">
            <a:avLst/>
          </a:prstGeom>
          <a:noFill/>
          <a:ln>
            <a:noFill/>
          </a:ln>
        </p:spPr>
      </p:pic>
      <p:pic>
        <p:nvPicPr>
          <p:cNvPr id="390" name="Google Shape;390;p41"/>
          <p:cNvPicPr preferRelativeResize="0"/>
          <p:nvPr/>
        </p:nvPicPr>
        <p:blipFill rotWithShape="1">
          <a:blip r:embed="rId6">
            <a:alphaModFix/>
          </a:blip>
          <a:srcRect b="0" l="0" r="0" t="0"/>
          <a:stretch/>
        </p:blipFill>
        <p:spPr>
          <a:xfrm>
            <a:off x="8064425" y="4248047"/>
            <a:ext cx="414075" cy="414075"/>
          </a:xfrm>
          <a:prstGeom prst="rect">
            <a:avLst/>
          </a:prstGeom>
          <a:noFill/>
          <a:ln>
            <a:noFill/>
          </a:ln>
        </p:spPr>
      </p:pic>
      <p:sp>
        <p:nvSpPr>
          <p:cNvPr id="391" name="Google Shape;391;p41"/>
          <p:cNvSpPr/>
          <p:nvPr/>
        </p:nvSpPr>
        <p:spPr>
          <a:xfrm>
            <a:off x="4538500" y="2388750"/>
            <a:ext cx="112800" cy="607800"/>
          </a:xfrm>
          <a:prstGeom prst="chevron">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95" name="Shape 395"/>
        <p:cNvGrpSpPr/>
        <p:nvPr/>
      </p:nvGrpSpPr>
      <p:grpSpPr>
        <a:xfrm>
          <a:off x="0" y="0"/>
          <a:ext cx="0" cy="0"/>
          <a:chOff x="0" y="0"/>
          <a:chExt cx="0" cy="0"/>
        </a:xfrm>
      </p:grpSpPr>
      <p:sp>
        <p:nvSpPr>
          <p:cNvPr id="396" name="Google Shape;396;p42"/>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600"/>
              <a:buFont typeface="Calibri"/>
              <a:buNone/>
            </a:pPr>
            <a:r>
              <a:rPr i="0" lang="en-GB" sz="2600" u="none" cap="none" strike="noStrike">
                <a:solidFill>
                  <a:srgbClr val="FFFFFF"/>
                </a:solidFill>
              </a:rPr>
              <a:t>Table Of Content</a:t>
            </a:r>
            <a:endParaRPr i="0" sz="2600" u="none" cap="none" strike="noStrike">
              <a:solidFill>
                <a:srgbClr val="FFFFFF"/>
              </a:solidFill>
            </a:endParaRPr>
          </a:p>
        </p:txBody>
      </p:sp>
      <p:sp>
        <p:nvSpPr>
          <p:cNvPr id="397" name="Google Shape;397;p42"/>
          <p:cNvSpPr txBox="1"/>
          <p:nvPr/>
        </p:nvSpPr>
        <p:spPr>
          <a:xfrm>
            <a:off x="1422175" y="2149150"/>
            <a:ext cx="4681200" cy="21528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Executive summary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objectives</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presentation</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Our salivary test within your company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The company : Analysis Laborator</a:t>
            </a:r>
            <a:r>
              <a:rPr lang="en-GB" sz="1300">
                <a:solidFill>
                  <a:srgbClr val="FFFFFF"/>
                </a:solidFill>
                <a:latin typeface="Calibri"/>
                <a:ea typeface="Calibri"/>
                <a:cs typeface="Calibri"/>
                <a:sym typeface="Calibri"/>
              </a:rPr>
              <a:t>ies</a:t>
            </a:r>
            <a:endParaRPr i="0" sz="1300" u="none" cap="none" strike="noStrike">
              <a:solidFill>
                <a:srgbClr val="FFFFFF"/>
              </a:solidFill>
              <a:latin typeface="Calibri"/>
              <a:ea typeface="Calibri"/>
              <a:cs typeface="Calibri"/>
              <a:sym typeface="Calibri"/>
            </a:endParaRPr>
          </a:p>
        </p:txBody>
      </p:sp>
      <p:sp>
        <p:nvSpPr>
          <p:cNvPr id="398" name="Google Shape;398;p42"/>
          <p:cNvSpPr/>
          <p:nvPr/>
        </p:nvSpPr>
        <p:spPr>
          <a:xfrm>
            <a:off x="1526250" y="3660875"/>
            <a:ext cx="3296700" cy="290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43"/>
          <p:cNvSpPr txBox="1"/>
          <p:nvPr>
            <p:ph type="title"/>
          </p:nvPr>
        </p:nvSpPr>
        <p:spPr>
          <a:xfrm>
            <a:off x="730000" y="1318650"/>
            <a:ext cx="2799900" cy="1034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0" i="0" lang="en-GB" sz="2400" u="none" cap="none" strike="noStrike">
                <a:solidFill>
                  <a:srgbClr val="000000"/>
                </a:solidFill>
                <a:latin typeface="Calibri"/>
                <a:ea typeface="Calibri"/>
                <a:cs typeface="Calibri"/>
                <a:sym typeface="Calibri"/>
              </a:rPr>
              <a:t>Key Figures</a:t>
            </a:r>
            <a:endParaRPr b="0" i="0" sz="2400" u="none" cap="none" strike="noStrike">
              <a:solidFill>
                <a:schemeClr val="dk1"/>
              </a:solidFill>
              <a:latin typeface="Calibri"/>
              <a:ea typeface="Calibri"/>
              <a:cs typeface="Calibri"/>
              <a:sym typeface="Calibri"/>
            </a:endParaRPr>
          </a:p>
        </p:txBody>
      </p:sp>
      <p:sp>
        <p:nvSpPr>
          <p:cNvPr id="404" name="Google Shape;404;p43"/>
          <p:cNvSpPr txBox="1"/>
          <p:nvPr>
            <p:ph idx="1" type="body"/>
          </p:nvPr>
        </p:nvSpPr>
        <p:spPr>
          <a:xfrm>
            <a:off x="3605300" y="1068650"/>
            <a:ext cx="4798200" cy="1034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200"/>
              <a:buFont typeface="Calibri"/>
              <a:buNone/>
            </a:pPr>
            <a:r>
              <a:rPr b="0" i="0" lang="en-GB" sz="1100" u="none" cap="none" strike="noStrike">
                <a:solidFill>
                  <a:schemeClr val="dk2"/>
                </a:solidFill>
                <a:latin typeface="Calibri"/>
                <a:ea typeface="Calibri"/>
                <a:cs typeface="Calibri"/>
                <a:sym typeface="Calibri"/>
              </a:rPr>
              <a:t>Located in the East of France, our </a:t>
            </a:r>
            <a:r>
              <a:rPr lang="en-GB" sz="1100"/>
              <a:t>company</a:t>
            </a:r>
            <a:r>
              <a:rPr b="0" i="0" lang="en-GB" sz="1100" u="none" cap="none" strike="noStrike">
                <a:solidFill>
                  <a:schemeClr val="dk2"/>
                </a:solidFill>
                <a:latin typeface="Calibri"/>
                <a:ea typeface="Calibri"/>
                <a:cs typeface="Calibri"/>
                <a:sym typeface="Calibri"/>
              </a:rPr>
              <a:t> has grown through several acquisitions over the past eleven years. Our dedicated team </a:t>
            </a:r>
            <a:r>
              <a:rPr lang="en-GB" sz="1100"/>
              <a:t>i</a:t>
            </a:r>
            <a:r>
              <a:rPr b="0" i="0" lang="en-GB" sz="1100" u="none" cap="none" strike="noStrike">
                <a:solidFill>
                  <a:schemeClr val="dk2"/>
                </a:solidFill>
                <a:latin typeface="Calibri"/>
                <a:ea typeface="Calibri"/>
                <a:cs typeface="Calibri"/>
                <a:sym typeface="Calibri"/>
              </a:rPr>
              <a:t>s composed of healthcare professionals,  train</a:t>
            </a:r>
            <a:r>
              <a:rPr lang="en-GB" sz="1100"/>
              <a:t>ed to the most recent biology technologies</a:t>
            </a:r>
            <a:endParaRPr b="0" i="0" sz="1100" u="none" cap="none" strike="noStrike">
              <a:solidFill>
                <a:schemeClr val="dk2"/>
              </a:solidFill>
              <a:latin typeface="Calibri"/>
              <a:ea typeface="Calibri"/>
              <a:cs typeface="Calibri"/>
              <a:sym typeface="Calibri"/>
            </a:endParaRPr>
          </a:p>
        </p:txBody>
      </p:sp>
      <p:sp>
        <p:nvSpPr>
          <p:cNvPr id="405" name="Google Shape;405;p43"/>
          <p:cNvSpPr txBox="1"/>
          <p:nvPr/>
        </p:nvSpPr>
        <p:spPr>
          <a:xfrm>
            <a:off x="722900" y="2441775"/>
            <a:ext cx="2501400" cy="954600"/>
          </a:xfrm>
          <a:prstGeom prst="rect">
            <a:avLst/>
          </a:prstGeom>
          <a:noFill/>
          <a:ln>
            <a:noFill/>
          </a:ln>
        </p:spPr>
        <p:txBody>
          <a:bodyPr anchorCtr="0" anchor="t" bIns="91425" lIns="91425" spcFirstLastPara="1" rIns="91425" wrap="square" tIns="91425">
            <a:noAutofit/>
          </a:bodyPr>
          <a:lstStyle/>
          <a:p>
            <a:pPr indent="0" lvl="0" marL="0" marR="0" rtl="0" algn="ctr">
              <a:lnSpc>
                <a:spcPct val="114000"/>
              </a:lnSpc>
              <a:spcBef>
                <a:spcPts val="0"/>
              </a:spcBef>
              <a:spcAft>
                <a:spcPts val="0"/>
              </a:spcAft>
              <a:buClr>
                <a:srgbClr val="000000"/>
              </a:buClr>
              <a:buSzPts val="1100"/>
              <a:buFont typeface="Arial"/>
              <a:buNone/>
            </a:pPr>
            <a:r>
              <a:rPr b="1" i="0" lang="en-GB" sz="4800" u="none" cap="none" strike="noStrike">
                <a:solidFill>
                  <a:schemeClr val="dk1"/>
                </a:solidFill>
                <a:latin typeface="Lato"/>
                <a:ea typeface="Lato"/>
                <a:cs typeface="Lato"/>
                <a:sym typeface="Lato"/>
              </a:rPr>
              <a:t>85%</a:t>
            </a:r>
            <a:r>
              <a:rPr b="1" lang="en-GB" sz="1000">
                <a:solidFill>
                  <a:schemeClr val="dk1"/>
                </a:solidFill>
                <a:latin typeface="Calibri"/>
                <a:ea typeface="Calibri"/>
                <a:cs typeface="Calibri"/>
                <a:sym typeface="Calibri"/>
              </a:rPr>
              <a:t>results</a:t>
            </a:r>
            <a:r>
              <a:rPr b="1" lang="en-GB" sz="1000">
                <a:solidFill>
                  <a:schemeClr val="dk1"/>
                </a:solidFill>
                <a:latin typeface="Lato"/>
                <a:ea typeface="Lato"/>
                <a:cs typeface="Lato"/>
                <a:sym typeface="Lato"/>
              </a:rPr>
              <a:t> </a:t>
            </a:r>
            <a:r>
              <a:rPr b="1" lang="en-GB" sz="1000">
                <a:solidFill>
                  <a:schemeClr val="dk1"/>
                </a:solidFill>
                <a:latin typeface="Calibri"/>
                <a:ea typeface="Calibri"/>
                <a:cs typeface="Calibri"/>
                <a:sym typeface="Calibri"/>
              </a:rPr>
              <a:t>delivered</a:t>
            </a:r>
            <a:endParaRPr b="1" i="0" sz="1000" u="none" cap="none" strike="noStrike">
              <a:solidFill>
                <a:schemeClr val="dk1"/>
              </a:solidFill>
              <a:latin typeface="Calibri"/>
              <a:ea typeface="Calibri"/>
              <a:cs typeface="Calibri"/>
              <a:sym typeface="Calibri"/>
            </a:endParaRPr>
          </a:p>
        </p:txBody>
      </p:sp>
      <p:sp>
        <p:nvSpPr>
          <p:cNvPr id="406" name="Google Shape;406;p43"/>
          <p:cNvSpPr txBox="1"/>
          <p:nvPr/>
        </p:nvSpPr>
        <p:spPr>
          <a:xfrm>
            <a:off x="842600" y="3397667"/>
            <a:ext cx="2068200" cy="74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GB" sz="1100" u="none" cap="none" strike="noStrike">
                <a:solidFill>
                  <a:schemeClr val="accent1"/>
                </a:solidFill>
                <a:latin typeface="Calibri"/>
                <a:ea typeface="Calibri"/>
                <a:cs typeface="Calibri"/>
                <a:sym typeface="Calibri"/>
              </a:rPr>
              <a:t>Rapidity is key for medical analysis and therefore 85% of the performed tests are delivered on the same day*</a:t>
            </a:r>
            <a:endParaRPr b="1" i="0" sz="1100" u="none" cap="none" strike="noStrike">
              <a:solidFill>
                <a:schemeClr val="accent1"/>
              </a:solidFill>
              <a:latin typeface="Calibri"/>
              <a:ea typeface="Calibri"/>
              <a:cs typeface="Calibri"/>
              <a:sym typeface="Calibri"/>
            </a:endParaRPr>
          </a:p>
        </p:txBody>
      </p:sp>
      <p:cxnSp>
        <p:nvCxnSpPr>
          <p:cNvPr id="407" name="Google Shape;407;p43"/>
          <p:cNvCxnSpPr/>
          <p:nvPr/>
        </p:nvCxnSpPr>
        <p:spPr>
          <a:xfrm>
            <a:off x="3224350" y="2401700"/>
            <a:ext cx="0" cy="1832100"/>
          </a:xfrm>
          <a:prstGeom prst="straightConnector1">
            <a:avLst/>
          </a:prstGeom>
          <a:noFill/>
          <a:ln cap="flat" cmpd="sng" w="9525">
            <a:solidFill>
              <a:schemeClr val="accent1"/>
            </a:solidFill>
            <a:prstDash val="dot"/>
            <a:round/>
            <a:headEnd len="sm" w="sm" type="none"/>
            <a:tailEnd len="sm" w="sm" type="none"/>
          </a:ln>
        </p:spPr>
      </p:cxnSp>
      <p:sp>
        <p:nvSpPr>
          <p:cNvPr id="408" name="Google Shape;408;p43"/>
          <p:cNvSpPr txBox="1"/>
          <p:nvPr/>
        </p:nvSpPr>
        <p:spPr>
          <a:xfrm>
            <a:off x="3418200" y="2441780"/>
            <a:ext cx="2307600" cy="95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GB" sz="4800" u="none" cap="none" strike="noStrike">
                <a:solidFill>
                  <a:schemeClr val="dk1"/>
                </a:solidFill>
                <a:latin typeface="Lato"/>
                <a:ea typeface="Lato"/>
                <a:cs typeface="Lato"/>
                <a:sym typeface="Lato"/>
              </a:rPr>
              <a:t>130</a:t>
            </a:r>
            <a:r>
              <a:rPr b="1" i="0" lang="en-GB" sz="1000" u="none" cap="none" strike="noStrike">
                <a:solidFill>
                  <a:schemeClr val="dk1"/>
                </a:solidFill>
                <a:latin typeface="Lato"/>
                <a:ea typeface="Lato"/>
                <a:cs typeface="Lato"/>
                <a:sym typeface="Lato"/>
              </a:rPr>
              <a:t> </a:t>
            </a:r>
            <a:r>
              <a:rPr b="1" i="0" lang="en-GB" sz="1000" u="none" cap="none" strike="noStrike">
                <a:solidFill>
                  <a:schemeClr val="dk1"/>
                </a:solidFill>
                <a:latin typeface="Calibri"/>
                <a:ea typeface="Calibri"/>
                <a:cs typeface="Calibri"/>
                <a:sym typeface="Calibri"/>
              </a:rPr>
              <a:t>employees</a:t>
            </a:r>
            <a:endParaRPr b="1" i="0" sz="1000" u="none" cap="none" strike="noStrike">
              <a:solidFill>
                <a:schemeClr val="dk1"/>
              </a:solidFill>
              <a:latin typeface="Calibri"/>
              <a:ea typeface="Calibri"/>
              <a:cs typeface="Calibri"/>
              <a:sym typeface="Calibri"/>
            </a:endParaRPr>
          </a:p>
        </p:txBody>
      </p:sp>
      <p:sp>
        <p:nvSpPr>
          <p:cNvPr id="409" name="Google Shape;409;p43"/>
          <p:cNvSpPr txBox="1"/>
          <p:nvPr/>
        </p:nvSpPr>
        <p:spPr>
          <a:xfrm>
            <a:off x="3537900" y="3397667"/>
            <a:ext cx="2068200" cy="74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GB" sz="1100" u="none" cap="none" strike="noStrike">
                <a:solidFill>
                  <a:schemeClr val="accent1"/>
                </a:solidFill>
                <a:latin typeface="Calibri"/>
                <a:ea typeface="Calibri"/>
                <a:cs typeface="Calibri"/>
                <a:sym typeface="Calibri"/>
              </a:rPr>
              <a:t>Our company is an SME composed of 130  high skilled employees dedicated to the rapid delivery of analysis results</a:t>
            </a:r>
            <a:endParaRPr b="1" i="0" sz="1100" u="none" cap="none" strike="noStrike">
              <a:solidFill>
                <a:schemeClr val="accent1"/>
              </a:solidFill>
              <a:latin typeface="Calibri"/>
              <a:ea typeface="Calibri"/>
              <a:cs typeface="Calibri"/>
              <a:sym typeface="Calibri"/>
            </a:endParaRPr>
          </a:p>
        </p:txBody>
      </p:sp>
      <p:cxnSp>
        <p:nvCxnSpPr>
          <p:cNvPr id="410" name="Google Shape;410;p43"/>
          <p:cNvCxnSpPr/>
          <p:nvPr/>
        </p:nvCxnSpPr>
        <p:spPr>
          <a:xfrm>
            <a:off x="5919650" y="2401700"/>
            <a:ext cx="0" cy="1832100"/>
          </a:xfrm>
          <a:prstGeom prst="straightConnector1">
            <a:avLst/>
          </a:prstGeom>
          <a:noFill/>
          <a:ln cap="flat" cmpd="sng" w="9525">
            <a:solidFill>
              <a:schemeClr val="accent1"/>
            </a:solidFill>
            <a:prstDash val="dot"/>
            <a:round/>
            <a:headEnd len="sm" w="sm" type="none"/>
            <a:tailEnd len="sm" w="sm" type="none"/>
          </a:ln>
        </p:spPr>
      </p:cxnSp>
      <p:sp>
        <p:nvSpPr>
          <p:cNvPr id="411" name="Google Shape;411;p43"/>
          <p:cNvSpPr txBox="1"/>
          <p:nvPr/>
        </p:nvSpPr>
        <p:spPr>
          <a:xfrm>
            <a:off x="6113500" y="2441780"/>
            <a:ext cx="2929200" cy="95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GB" sz="4800" u="none" cap="none" strike="noStrike">
                <a:solidFill>
                  <a:schemeClr val="dk1"/>
                </a:solidFill>
                <a:latin typeface="Lato"/>
                <a:ea typeface="Lato"/>
                <a:cs typeface="Lato"/>
                <a:sym typeface="Lato"/>
              </a:rPr>
              <a:t>1400+</a:t>
            </a:r>
            <a:r>
              <a:rPr b="1" i="0" lang="en-GB" sz="1000" u="none" cap="none" strike="noStrike">
                <a:solidFill>
                  <a:schemeClr val="dk1"/>
                </a:solidFill>
                <a:latin typeface="Calibri"/>
                <a:ea typeface="Calibri"/>
                <a:cs typeface="Calibri"/>
                <a:sym typeface="Calibri"/>
              </a:rPr>
              <a:t>patients </a:t>
            </a:r>
            <a:r>
              <a:rPr b="1" lang="en-GB" sz="1000">
                <a:solidFill>
                  <a:schemeClr val="dk1"/>
                </a:solidFill>
                <a:latin typeface="Calibri"/>
                <a:ea typeface="Calibri"/>
                <a:cs typeface="Calibri"/>
                <a:sym typeface="Calibri"/>
              </a:rPr>
              <a:t>/</a:t>
            </a:r>
            <a:r>
              <a:rPr b="1" i="0" lang="en-GB" sz="1000" u="none" cap="none" strike="noStrike">
                <a:solidFill>
                  <a:schemeClr val="dk1"/>
                </a:solidFill>
                <a:latin typeface="Calibri"/>
                <a:ea typeface="Calibri"/>
                <a:cs typeface="Calibri"/>
                <a:sym typeface="Calibri"/>
              </a:rPr>
              <a:t> d</a:t>
            </a:r>
            <a:r>
              <a:rPr b="1" lang="en-GB" sz="1000">
                <a:solidFill>
                  <a:schemeClr val="dk1"/>
                </a:solidFill>
                <a:latin typeface="Calibri"/>
                <a:ea typeface="Calibri"/>
                <a:cs typeface="Calibri"/>
                <a:sym typeface="Calibri"/>
              </a:rPr>
              <a:t>ay</a:t>
            </a:r>
            <a:endParaRPr b="1" i="0" sz="1000" u="none" cap="none" strike="noStrike">
              <a:solidFill>
                <a:schemeClr val="dk1"/>
              </a:solidFill>
              <a:latin typeface="Calibri"/>
              <a:ea typeface="Calibri"/>
              <a:cs typeface="Calibri"/>
              <a:sym typeface="Calibri"/>
            </a:endParaRPr>
          </a:p>
        </p:txBody>
      </p:sp>
      <p:sp>
        <p:nvSpPr>
          <p:cNvPr id="412" name="Google Shape;412;p43"/>
          <p:cNvSpPr txBox="1"/>
          <p:nvPr/>
        </p:nvSpPr>
        <p:spPr>
          <a:xfrm>
            <a:off x="6233200" y="3397667"/>
            <a:ext cx="2068200" cy="74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GB" sz="1100" u="none" cap="none" strike="noStrike">
                <a:solidFill>
                  <a:schemeClr val="accent1"/>
                </a:solidFill>
                <a:latin typeface="Calibri"/>
                <a:ea typeface="Calibri"/>
                <a:cs typeface="Calibri"/>
                <a:sym typeface="Calibri"/>
              </a:rPr>
              <a:t>More than 1400</a:t>
            </a:r>
            <a:r>
              <a:rPr b="1" lang="en-GB" sz="1100">
                <a:solidFill>
                  <a:schemeClr val="accent1"/>
                </a:solidFill>
                <a:latin typeface="Calibri"/>
                <a:ea typeface="Calibri"/>
                <a:cs typeface="Calibri"/>
                <a:sym typeface="Calibri"/>
              </a:rPr>
              <a:t> </a:t>
            </a:r>
            <a:r>
              <a:rPr b="1" i="0" lang="en-GB" sz="1100" u="none" cap="none" strike="noStrike">
                <a:solidFill>
                  <a:schemeClr val="accent1"/>
                </a:solidFill>
                <a:latin typeface="Calibri"/>
                <a:ea typeface="Calibri"/>
                <a:cs typeface="Calibri"/>
                <a:sym typeface="Calibri"/>
              </a:rPr>
              <a:t>patients everyday trust </a:t>
            </a:r>
            <a:r>
              <a:rPr b="1" lang="en-GB" sz="1100">
                <a:solidFill>
                  <a:schemeClr val="accent1"/>
                </a:solidFill>
                <a:latin typeface="Calibri"/>
                <a:ea typeface="Calibri"/>
                <a:cs typeface="Calibri"/>
                <a:sym typeface="Calibri"/>
              </a:rPr>
              <a:t>o</a:t>
            </a:r>
            <a:r>
              <a:rPr b="1" i="0" lang="en-GB" sz="1100" u="none" cap="none" strike="noStrike">
                <a:solidFill>
                  <a:schemeClr val="accent1"/>
                </a:solidFill>
                <a:latin typeface="Calibri"/>
                <a:ea typeface="Calibri"/>
                <a:cs typeface="Calibri"/>
                <a:sym typeface="Calibri"/>
              </a:rPr>
              <a:t>ur services for their different health analysis</a:t>
            </a:r>
            <a:endParaRPr b="1" i="0" sz="1100" u="none" cap="none" strike="noStrike">
              <a:solidFill>
                <a:schemeClr val="accent1"/>
              </a:solidFill>
              <a:latin typeface="Calibri"/>
              <a:ea typeface="Calibri"/>
              <a:cs typeface="Calibri"/>
              <a:sym typeface="Calibri"/>
            </a:endParaRPr>
          </a:p>
        </p:txBody>
      </p:sp>
      <p:sp>
        <p:nvSpPr>
          <p:cNvPr id="413" name="Google Shape;413;p43"/>
          <p:cNvSpPr txBox="1"/>
          <p:nvPr/>
        </p:nvSpPr>
        <p:spPr>
          <a:xfrm>
            <a:off x="818631" y="4923065"/>
            <a:ext cx="5436547" cy="2154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000000"/>
                </a:solidFill>
                <a:latin typeface="Calibri"/>
                <a:ea typeface="Calibri"/>
                <a:cs typeface="Calibri"/>
                <a:sym typeface="Calibri"/>
              </a:rPr>
              <a:t>* : The remaining 15% are delivered within 24 hours</a:t>
            </a:r>
            <a:endParaRPr b="0" i="1" sz="800" u="none" cap="none" strike="noStrike">
              <a:solidFill>
                <a:srgbClr val="000000"/>
              </a:solidFill>
              <a:latin typeface="Calibri"/>
              <a:ea typeface="Calibri"/>
              <a:cs typeface="Calibri"/>
              <a:sym typeface="Calibri"/>
            </a:endParaRPr>
          </a:p>
        </p:txBody>
      </p:sp>
      <p:sp>
        <p:nvSpPr>
          <p:cNvPr id="414" name="Google Shape;414;p43"/>
          <p:cNvSpPr txBox="1"/>
          <p:nvPr/>
        </p:nvSpPr>
        <p:spPr>
          <a:xfrm>
            <a:off x="852472" y="3104450"/>
            <a:ext cx="1197300" cy="1605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Clr>
                <a:srgbClr val="000000"/>
              </a:buClr>
              <a:buSzPts val="1100"/>
              <a:buFont typeface="Arial"/>
              <a:buNone/>
            </a:pPr>
            <a:r>
              <a:rPr b="1" lang="en-GB" sz="1000">
                <a:solidFill>
                  <a:schemeClr val="dk1"/>
                </a:solidFill>
                <a:latin typeface="Calibri"/>
                <a:ea typeface="Calibri"/>
                <a:cs typeface="Calibri"/>
                <a:sym typeface="Calibri"/>
              </a:rPr>
              <a:t>the</a:t>
            </a:r>
            <a:r>
              <a:rPr b="1" lang="en-GB" sz="1000">
                <a:solidFill>
                  <a:schemeClr val="dk1"/>
                </a:solidFill>
                <a:latin typeface="Lato"/>
                <a:ea typeface="Lato"/>
                <a:cs typeface="Lato"/>
                <a:sym typeface="Lato"/>
              </a:rPr>
              <a:t> </a:t>
            </a:r>
            <a:r>
              <a:rPr b="1" lang="en-GB" sz="1000">
                <a:solidFill>
                  <a:schemeClr val="dk1"/>
                </a:solidFill>
                <a:latin typeface="Calibri"/>
                <a:ea typeface="Calibri"/>
                <a:cs typeface="Calibri"/>
                <a:sym typeface="Calibri"/>
              </a:rPr>
              <a:t>same</a:t>
            </a:r>
            <a:r>
              <a:rPr b="1" lang="en-GB" sz="1000">
                <a:solidFill>
                  <a:schemeClr val="dk1"/>
                </a:solidFill>
                <a:latin typeface="Lato"/>
                <a:ea typeface="Lato"/>
                <a:cs typeface="Lato"/>
                <a:sym typeface="Lato"/>
              </a:rPr>
              <a:t> </a:t>
            </a:r>
            <a:r>
              <a:rPr b="1" lang="en-GB" sz="1000">
                <a:solidFill>
                  <a:schemeClr val="dk1"/>
                </a:solidFill>
                <a:latin typeface="Calibri"/>
                <a:ea typeface="Calibri"/>
                <a:cs typeface="Calibri"/>
                <a:sym typeface="Calibri"/>
              </a:rPr>
              <a:t>day</a:t>
            </a:r>
            <a:endParaRPr b="1" i="0" sz="1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4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0" i="0" lang="en-GB" sz="2400" u="none" cap="none" strike="noStrike">
                <a:solidFill>
                  <a:schemeClr val="dk1"/>
                </a:solidFill>
                <a:latin typeface="Calibri"/>
                <a:ea typeface="Calibri"/>
                <a:cs typeface="Calibri"/>
                <a:sym typeface="Calibri"/>
              </a:rPr>
              <a:t>Our group has grown rapidly and performs </a:t>
            </a:r>
            <a:r>
              <a:rPr lang="en-GB"/>
              <a:t>diagnostics</a:t>
            </a:r>
            <a:r>
              <a:rPr b="0" i="0" lang="en-GB" sz="2400" u="none" cap="none" strike="noStrike">
                <a:solidFill>
                  <a:schemeClr val="dk1"/>
                </a:solidFill>
                <a:latin typeface="Calibri"/>
                <a:ea typeface="Calibri"/>
                <a:cs typeface="Calibri"/>
                <a:sym typeface="Calibri"/>
              </a:rPr>
              <a:t> from its 6 sites located in the East of France</a:t>
            </a:r>
            <a:endParaRPr b="0" i="0" sz="800" u="none" cap="none" strike="noStrike">
              <a:solidFill>
                <a:schemeClr val="dk1"/>
              </a:solidFill>
              <a:latin typeface="Calibri"/>
              <a:ea typeface="Calibri"/>
              <a:cs typeface="Calibri"/>
              <a:sym typeface="Calibri"/>
            </a:endParaRPr>
          </a:p>
        </p:txBody>
      </p:sp>
      <p:sp>
        <p:nvSpPr>
          <p:cNvPr id="420" name="Google Shape;420;p44"/>
          <p:cNvSpPr txBox="1"/>
          <p:nvPr/>
        </p:nvSpPr>
        <p:spPr>
          <a:xfrm>
            <a:off x="460540" y="2776616"/>
            <a:ext cx="871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400" u="none" cap="none" strike="noStrike">
                <a:solidFill>
                  <a:srgbClr val="000000"/>
                </a:solidFill>
                <a:latin typeface="Lato"/>
                <a:ea typeface="Lato"/>
                <a:cs typeface="Lato"/>
                <a:sym typeface="Lato"/>
              </a:rPr>
              <a:t>2000</a:t>
            </a:r>
            <a:endParaRPr b="1" i="0" sz="1400" u="none" cap="none" strike="noStrike">
              <a:solidFill>
                <a:srgbClr val="000000"/>
              </a:solidFill>
              <a:latin typeface="Lato"/>
              <a:ea typeface="Lato"/>
              <a:cs typeface="Lato"/>
              <a:sym typeface="Lato"/>
            </a:endParaRPr>
          </a:p>
        </p:txBody>
      </p:sp>
      <p:sp>
        <p:nvSpPr>
          <p:cNvPr id="421" name="Google Shape;421;p44"/>
          <p:cNvSpPr txBox="1"/>
          <p:nvPr>
            <p:ph type="title"/>
          </p:nvPr>
        </p:nvSpPr>
        <p:spPr>
          <a:xfrm>
            <a:off x="803537" y="1516750"/>
            <a:ext cx="2214900" cy="2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1"/>
              </a:buClr>
              <a:buSzPts val="2400"/>
              <a:buFont typeface="Calibri"/>
              <a:buNone/>
            </a:pPr>
            <a:r>
              <a:rPr b="1" i="0" lang="en-GB" sz="800" u="none" cap="none" strike="noStrike">
                <a:solidFill>
                  <a:schemeClr val="accent1"/>
                </a:solidFill>
                <a:latin typeface="Calibri"/>
                <a:ea typeface="Calibri"/>
                <a:cs typeface="Calibri"/>
                <a:sym typeface="Calibri"/>
              </a:rPr>
              <a:t>CREATION OF ANALYSIS LABORATORIES</a:t>
            </a:r>
            <a:endParaRPr b="1" i="0" sz="800" u="none" cap="none" strike="noStrike">
              <a:solidFill>
                <a:schemeClr val="accent1"/>
              </a:solidFill>
              <a:latin typeface="Calibri"/>
              <a:ea typeface="Calibri"/>
              <a:cs typeface="Calibri"/>
              <a:sym typeface="Calibri"/>
            </a:endParaRPr>
          </a:p>
        </p:txBody>
      </p:sp>
      <p:sp>
        <p:nvSpPr>
          <p:cNvPr id="422" name="Google Shape;422;p44"/>
          <p:cNvSpPr txBox="1"/>
          <p:nvPr>
            <p:ph idx="4294967295" type="body"/>
          </p:nvPr>
        </p:nvSpPr>
        <p:spPr>
          <a:xfrm>
            <a:off x="803526" y="1747675"/>
            <a:ext cx="20052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2"/>
              </a:buClr>
              <a:buSzPts val="1800"/>
              <a:buFont typeface="Calibri"/>
              <a:buNone/>
            </a:pPr>
            <a:r>
              <a:rPr b="0" i="0" lang="en-GB" sz="800" u="none" cap="none" strike="noStrike">
                <a:solidFill>
                  <a:schemeClr val="dk2"/>
                </a:solidFill>
                <a:latin typeface="Calibri"/>
                <a:ea typeface="Calibri"/>
                <a:cs typeface="Calibri"/>
                <a:sym typeface="Calibri"/>
              </a:rPr>
              <a:t>Our group Analysis Laboratories was created in 2000 in Epinal,  after the merger of two existing entities: GONAND-LEFAURE Laboratory and DENIS-CULARD Laboratory</a:t>
            </a:r>
            <a:endParaRPr b="0" i="0" sz="800" u="none" cap="none" strike="noStrike">
              <a:solidFill>
                <a:schemeClr val="dk2"/>
              </a:solidFill>
              <a:latin typeface="Calibri"/>
              <a:ea typeface="Calibri"/>
              <a:cs typeface="Calibri"/>
              <a:sym typeface="Calibri"/>
            </a:endParaRPr>
          </a:p>
        </p:txBody>
      </p:sp>
      <p:sp>
        <p:nvSpPr>
          <p:cNvPr id="423" name="Google Shape;423;p44"/>
          <p:cNvSpPr txBox="1"/>
          <p:nvPr/>
        </p:nvSpPr>
        <p:spPr>
          <a:xfrm>
            <a:off x="2062849" y="2271550"/>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400" u="none" cap="none" strike="noStrike">
                <a:solidFill>
                  <a:srgbClr val="000000"/>
                </a:solidFill>
                <a:latin typeface="Lato"/>
                <a:ea typeface="Lato"/>
                <a:cs typeface="Lato"/>
                <a:sym typeface="Lato"/>
              </a:rPr>
              <a:t>2002</a:t>
            </a:r>
            <a:endParaRPr b="1" i="0" sz="1400" u="none" cap="none" strike="noStrike">
              <a:solidFill>
                <a:srgbClr val="000000"/>
              </a:solidFill>
              <a:latin typeface="Lato"/>
              <a:ea typeface="Lato"/>
              <a:cs typeface="Lato"/>
              <a:sym typeface="Lato"/>
            </a:endParaRPr>
          </a:p>
        </p:txBody>
      </p:sp>
      <p:sp>
        <p:nvSpPr>
          <p:cNvPr id="424" name="Google Shape;424;p44"/>
          <p:cNvSpPr txBox="1"/>
          <p:nvPr>
            <p:ph type="title"/>
          </p:nvPr>
        </p:nvSpPr>
        <p:spPr>
          <a:xfrm>
            <a:off x="2230906" y="3151800"/>
            <a:ext cx="2214900" cy="2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1"/>
              </a:buClr>
              <a:buSzPts val="2400"/>
              <a:buFont typeface="Calibri"/>
              <a:buNone/>
            </a:pPr>
            <a:r>
              <a:rPr b="1" i="0" lang="en-GB" sz="800" u="none" cap="none" strike="noStrike">
                <a:solidFill>
                  <a:schemeClr val="accent1"/>
                </a:solidFill>
                <a:latin typeface="Calibri"/>
                <a:ea typeface="Calibri"/>
                <a:cs typeface="Calibri"/>
                <a:sym typeface="Calibri"/>
              </a:rPr>
              <a:t>CREATION OF NEW HEADQUARTERS</a:t>
            </a:r>
            <a:endParaRPr b="1" i="0" sz="800" u="none" cap="none" strike="noStrike">
              <a:solidFill>
                <a:schemeClr val="accent1"/>
              </a:solidFill>
              <a:latin typeface="Calibri"/>
              <a:ea typeface="Calibri"/>
              <a:cs typeface="Calibri"/>
              <a:sym typeface="Calibri"/>
            </a:endParaRPr>
          </a:p>
        </p:txBody>
      </p:sp>
      <p:sp>
        <p:nvSpPr>
          <p:cNvPr id="425" name="Google Shape;425;p44"/>
          <p:cNvSpPr txBox="1"/>
          <p:nvPr>
            <p:ph idx="4294967295" type="body"/>
          </p:nvPr>
        </p:nvSpPr>
        <p:spPr>
          <a:xfrm>
            <a:off x="2230906" y="3382725"/>
            <a:ext cx="22149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2"/>
              </a:buClr>
              <a:buSzPts val="1800"/>
              <a:buFont typeface="Calibri"/>
              <a:buNone/>
            </a:pPr>
            <a:r>
              <a:rPr b="0" i="0" lang="en-GB" sz="800" u="none" cap="none" strike="noStrike">
                <a:solidFill>
                  <a:schemeClr val="dk2"/>
                </a:solidFill>
                <a:latin typeface="Calibri"/>
                <a:ea typeface="Calibri"/>
                <a:cs typeface="Calibri"/>
                <a:sym typeface="Calibri"/>
              </a:rPr>
              <a:t>The analysis we perform require rapid delivery of results. A new technical center is therefore implemented in the center of Epinal City. This center is an enabler for future growth</a:t>
            </a:r>
            <a:endParaRPr b="0" i="0" sz="800" u="none" cap="none" strike="noStrike">
              <a:solidFill>
                <a:schemeClr val="dk2"/>
              </a:solidFill>
              <a:latin typeface="Calibri"/>
              <a:ea typeface="Calibri"/>
              <a:cs typeface="Calibri"/>
              <a:sym typeface="Calibri"/>
            </a:endParaRPr>
          </a:p>
        </p:txBody>
      </p:sp>
      <p:sp>
        <p:nvSpPr>
          <p:cNvPr id="426" name="Google Shape;426;p44"/>
          <p:cNvSpPr txBox="1"/>
          <p:nvPr/>
        </p:nvSpPr>
        <p:spPr>
          <a:xfrm>
            <a:off x="3465538" y="2776616"/>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400" u="none" cap="none" strike="noStrike">
                <a:solidFill>
                  <a:srgbClr val="000000"/>
                </a:solidFill>
                <a:latin typeface="Lato"/>
                <a:ea typeface="Lato"/>
                <a:cs typeface="Lato"/>
                <a:sym typeface="Lato"/>
              </a:rPr>
              <a:t>2007</a:t>
            </a:r>
            <a:endParaRPr b="1" i="0" sz="1400" u="none" cap="none" strike="noStrike">
              <a:solidFill>
                <a:srgbClr val="000000"/>
              </a:solidFill>
              <a:latin typeface="Lato"/>
              <a:ea typeface="Lato"/>
              <a:cs typeface="Lato"/>
              <a:sym typeface="Lato"/>
            </a:endParaRPr>
          </a:p>
        </p:txBody>
      </p:sp>
      <p:sp>
        <p:nvSpPr>
          <p:cNvPr id="427" name="Google Shape;427;p44"/>
          <p:cNvSpPr txBox="1"/>
          <p:nvPr>
            <p:ph type="title"/>
          </p:nvPr>
        </p:nvSpPr>
        <p:spPr>
          <a:xfrm>
            <a:off x="3681909" y="1516750"/>
            <a:ext cx="2214900" cy="2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1"/>
              </a:buClr>
              <a:buSzPts val="2400"/>
              <a:buFont typeface="Calibri"/>
              <a:buNone/>
            </a:pPr>
            <a:r>
              <a:rPr b="1" i="0" lang="en-GB" sz="800" u="none" cap="none" strike="noStrike">
                <a:solidFill>
                  <a:schemeClr val="accent1"/>
                </a:solidFill>
                <a:latin typeface="Calibri"/>
                <a:ea typeface="Calibri"/>
                <a:cs typeface="Calibri"/>
                <a:sym typeface="Calibri"/>
              </a:rPr>
              <a:t>ACQUISITION OF </a:t>
            </a:r>
            <a:r>
              <a:rPr b="1" lang="en-GB" sz="800">
                <a:solidFill>
                  <a:schemeClr val="accent1"/>
                </a:solidFill>
              </a:rPr>
              <a:t>3</a:t>
            </a:r>
            <a:r>
              <a:rPr b="1" i="0" lang="en-GB" sz="800" u="none" cap="none" strike="noStrike">
                <a:solidFill>
                  <a:schemeClr val="accent1"/>
                </a:solidFill>
                <a:latin typeface="Calibri"/>
                <a:ea typeface="Calibri"/>
                <a:cs typeface="Calibri"/>
                <a:sym typeface="Calibri"/>
              </a:rPr>
              <a:t> NEW LABORATORIES</a:t>
            </a:r>
            <a:endParaRPr b="1" i="0" sz="800" u="none" cap="none" strike="noStrike">
              <a:solidFill>
                <a:schemeClr val="accent1"/>
              </a:solidFill>
              <a:latin typeface="Calibri"/>
              <a:ea typeface="Calibri"/>
              <a:cs typeface="Calibri"/>
              <a:sym typeface="Calibri"/>
            </a:endParaRPr>
          </a:p>
        </p:txBody>
      </p:sp>
      <p:sp>
        <p:nvSpPr>
          <p:cNvPr id="428" name="Google Shape;428;p44"/>
          <p:cNvSpPr txBox="1"/>
          <p:nvPr>
            <p:ph idx="4294967295" type="body"/>
          </p:nvPr>
        </p:nvSpPr>
        <p:spPr>
          <a:xfrm>
            <a:off x="3681909" y="1747675"/>
            <a:ext cx="22149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2"/>
              </a:buClr>
              <a:buSzPts val="1800"/>
              <a:buFont typeface="Calibri"/>
              <a:buNone/>
            </a:pPr>
            <a:r>
              <a:rPr b="0" i="0" lang="en-GB" sz="800" u="none" cap="none" strike="noStrike">
                <a:solidFill>
                  <a:schemeClr val="dk2"/>
                </a:solidFill>
                <a:latin typeface="Calibri"/>
                <a:ea typeface="Calibri"/>
                <a:cs typeface="Calibri"/>
                <a:sym typeface="Calibri"/>
              </a:rPr>
              <a:t>Three new laboratories located in the nearby of Epinal are acquired and integrated to the group. This increased capacity enables the group to gain large market shares</a:t>
            </a:r>
            <a:endParaRPr b="0" i="0" sz="800" u="none" cap="none" strike="noStrike">
              <a:solidFill>
                <a:schemeClr val="dk2"/>
              </a:solidFill>
              <a:highlight>
                <a:srgbClr val="FFFF00"/>
              </a:highlight>
              <a:latin typeface="Calibri"/>
              <a:ea typeface="Calibri"/>
              <a:cs typeface="Calibri"/>
              <a:sym typeface="Calibri"/>
            </a:endParaRPr>
          </a:p>
        </p:txBody>
      </p:sp>
      <p:sp>
        <p:nvSpPr>
          <p:cNvPr id="429" name="Google Shape;429;p44"/>
          <p:cNvSpPr txBox="1"/>
          <p:nvPr/>
        </p:nvSpPr>
        <p:spPr>
          <a:xfrm>
            <a:off x="4871274" y="2271550"/>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400" u="none" cap="none" strike="noStrike">
                <a:solidFill>
                  <a:srgbClr val="000000"/>
                </a:solidFill>
                <a:latin typeface="Lato"/>
                <a:ea typeface="Lato"/>
                <a:cs typeface="Lato"/>
                <a:sym typeface="Lato"/>
              </a:rPr>
              <a:t>2010</a:t>
            </a:r>
            <a:endParaRPr b="1" i="0" sz="1400" u="none" cap="none" strike="noStrike">
              <a:solidFill>
                <a:srgbClr val="000000"/>
              </a:solidFill>
              <a:latin typeface="Lato"/>
              <a:ea typeface="Lato"/>
              <a:cs typeface="Lato"/>
              <a:sym typeface="Lato"/>
            </a:endParaRPr>
          </a:p>
        </p:txBody>
      </p:sp>
      <p:sp>
        <p:nvSpPr>
          <p:cNvPr id="430" name="Google Shape;430;p44"/>
          <p:cNvSpPr txBox="1"/>
          <p:nvPr>
            <p:ph type="title"/>
          </p:nvPr>
        </p:nvSpPr>
        <p:spPr>
          <a:xfrm>
            <a:off x="5136128" y="3151800"/>
            <a:ext cx="2214900" cy="2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1"/>
              </a:buClr>
              <a:buSzPts val="2400"/>
              <a:buFont typeface="Calibri"/>
              <a:buNone/>
            </a:pPr>
            <a:r>
              <a:rPr b="1" i="0" lang="en-GB" sz="800" u="none" cap="none" strike="noStrike">
                <a:solidFill>
                  <a:schemeClr val="accent1"/>
                </a:solidFill>
                <a:latin typeface="Calibri"/>
                <a:ea typeface="Calibri"/>
                <a:cs typeface="Calibri"/>
                <a:sym typeface="Calibri"/>
              </a:rPr>
              <a:t>CREATION OF ANALYSIS EXPERTISE</a:t>
            </a:r>
            <a:endParaRPr b="1" i="0" sz="800" u="none" cap="none" strike="noStrike">
              <a:solidFill>
                <a:schemeClr val="accent1"/>
              </a:solidFill>
              <a:latin typeface="Calibri"/>
              <a:ea typeface="Calibri"/>
              <a:cs typeface="Calibri"/>
              <a:sym typeface="Calibri"/>
            </a:endParaRPr>
          </a:p>
        </p:txBody>
      </p:sp>
      <p:sp>
        <p:nvSpPr>
          <p:cNvPr id="431" name="Google Shape;431;p44"/>
          <p:cNvSpPr txBox="1"/>
          <p:nvPr>
            <p:ph idx="4294967295" type="body"/>
          </p:nvPr>
        </p:nvSpPr>
        <p:spPr>
          <a:xfrm>
            <a:off x="5136128" y="3382725"/>
            <a:ext cx="22149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2"/>
              </a:buClr>
              <a:buSzPts val="1800"/>
              <a:buFont typeface="Calibri"/>
              <a:buNone/>
            </a:pPr>
            <a:r>
              <a:rPr b="0" i="0" lang="en-GB" sz="800" u="none" cap="none" strike="noStrike">
                <a:solidFill>
                  <a:schemeClr val="dk2"/>
                </a:solidFill>
                <a:latin typeface="Calibri"/>
                <a:ea typeface="Calibri"/>
                <a:cs typeface="Calibri"/>
                <a:sym typeface="Calibri"/>
              </a:rPr>
              <a:t>CODGENE company is acquired and enables the group to deliver new service</a:t>
            </a:r>
            <a:r>
              <a:rPr lang="en-GB" sz="800"/>
              <a:t>s to legal entities</a:t>
            </a:r>
            <a:endParaRPr b="0" i="0" sz="800" u="none" cap="none" strike="noStrike">
              <a:solidFill>
                <a:schemeClr val="dk2"/>
              </a:solidFill>
              <a:latin typeface="Calibri"/>
              <a:ea typeface="Calibri"/>
              <a:cs typeface="Calibri"/>
              <a:sym typeface="Calibri"/>
            </a:endParaRPr>
          </a:p>
        </p:txBody>
      </p:sp>
      <p:sp>
        <p:nvSpPr>
          <p:cNvPr id="432" name="Google Shape;432;p44"/>
          <p:cNvSpPr txBox="1"/>
          <p:nvPr/>
        </p:nvSpPr>
        <p:spPr>
          <a:xfrm>
            <a:off x="6325138" y="277661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400" u="none" cap="none" strike="noStrike">
                <a:solidFill>
                  <a:srgbClr val="000000"/>
                </a:solidFill>
                <a:latin typeface="Lato"/>
                <a:ea typeface="Lato"/>
                <a:cs typeface="Lato"/>
                <a:sym typeface="Lato"/>
              </a:rPr>
              <a:t>2017</a:t>
            </a:r>
            <a:endParaRPr b="1" i="0" sz="1400" u="none" cap="none" strike="noStrike">
              <a:solidFill>
                <a:srgbClr val="000000"/>
              </a:solidFill>
              <a:latin typeface="Lato"/>
              <a:ea typeface="Lato"/>
              <a:cs typeface="Lato"/>
              <a:sym typeface="Lato"/>
            </a:endParaRPr>
          </a:p>
        </p:txBody>
      </p:sp>
      <p:sp>
        <p:nvSpPr>
          <p:cNvPr id="433" name="Google Shape;433;p44"/>
          <p:cNvSpPr txBox="1"/>
          <p:nvPr>
            <p:ph type="title"/>
          </p:nvPr>
        </p:nvSpPr>
        <p:spPr>
          <a:xfrm>
            <a:off x="6585599" y="1516750"/>
            <a:ext cx="2214900" cy="2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1"/>
              </a:buClr>
              <a:buSzPts val="2400"/>
              <a:buFont typeface="Calibri"/>
              <a:buNone/>
            </a:pPr>
            <a:r>
              <a:rPr b="1" i="0" lang="en-GB" sz="800" u="none" cap="none" strike="noStrike">
                <a:solidFill>
                  <a:schemeClr val="accent1"/>
                </a:solidFill>
                <a:latin typeface="Calibri"/>
                <a:ea typeface="Calibri"/>
                <a:cs typeface="Calibri"/>
                <a:sym typeface="Calibri"/>
              </a:rPr>
              <a:t>OPENING OF OUR 6th LOCATION</a:t>
            </a:r>
            <a:endParaRPr b="1" i="0" sz="800" u="none" cap="none" strike="noStrike">
              <a:solidFill>
                <a:schemeClr val="accent1"/>
              </a:solidFill>
              <a:latin typeface="Calibri"/>
              <a:ea typeface="Calibri"/>
              <a:cs typeface="Calibri"/>
              <a:sym typeface="Calibri"/>
            </a:endParaRPr>
          </a:p>
        </p:txBody>
      </p:sp>
      <p:sp>
        <p:nvSpPr>
          <p:cNvPr id="434" name="Google Shape;434;p44"/>
          <p:cNvSpPr txBox="1"/>
          <p:nvPr>
            <p:ph idx="4294967295" type="body"/>
          </p:nvPr>
        </p:nvSpPr>
        <p:spPr>
          <a:xfrm>
            <a:off x="6585599" y="1747675"/>
            <a:ext cx="22149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chemeClr val="dk2"/>
              </a:buClr>
              <a:buSzPts val="1800"/>
              <a:buFont typeface="Calibri"/>
              <a:buNone/>
            </a:pPr>
            <a:r>
              <a:rPr b="0" i="0" lang="en-GB" sz="800" u="none" cap="none" strike="noStrike">
                <a:solidFill>
                  <a:schemeClr val="dk2"/>
                </a:solidFill>
                <a:latin typeface="Calibri"/>
                <a:ea typeface="Calibri"/>
                <a:cs typeface="Calibri"/>
                <a:sym typeface="Calibri"/>
              </a:rPr>
              <a:t>Due to an increasing demand, the group opens a 6th site in Thaon-les-vosges. This 6th location enables the group to help everyday more than 1400 patients to answer to their health questions</a:t>
            </a:r>
            <a:endParaRPr b="0" i="0" sz="800" u="none" cap="none" strike="noStrike">
              <a:solidFill>
                <a:schemeClr val="dk2"/>
              </a:solidFill>
              <a:latin typeface="Calibri"/>
              <a:ea typeface="Calibri"/>
              <a:cs typeface="Calibri"/>
              <a:sym typeface="Calibri"/>
            </a:endParaRPr>
          </a:p>
        </p:txBody>
      </p:sp>
      <p:pic>
        <p:nvPicPr>
          <p:cNvPr descr="shutterstock_429987889_edited.jpg" id="435" name="Google Shape;435;p44"/>
          <p:cNvPicPr preferRelativeResize="0"/>
          <p:nvPr/>
        </p:nvPicPr>
        <p:blipFill rotWithShape="1">
          <a:blip r:embed="rId3">
            <a:alphaModFix/>
          </a:blip>
          <a:srcRect b="6621" l="0" r="0" t="91660"/>
          <a:stretch/>
        </p:blipFill>
        <p:spPr>
          <a:xfrm>
            <a:off x="885125" y="2653775"/>
            <a:ext cx="8265375" cy="132430"/>
          </a:xfrm>
          <a:prstGeom prst="rect">
            <a:avLst/>
          </a:prstGeom>
          <a:noFill/>
          <a:ln>
            <a:noFill/>
          </a:ln>
        </p:spPr>
      </p:pic>
      <p:grpSp>
        <p:nvGrpSpPr>
          <p:cNvPr id="436" name="Google Shape;436;p44"/>
          <p:cNvGrpSpPr/>
          <p:nvPr/>
        </p:nvGrpSpPr>
        <p:grpSpPr>
          <a:xfrm>
            <a:off x="845575" y="2374365"/>
            <a:ext cx="92400" cy="411825"/>
            <a:chOff x="845575" y="2563700"/>
            <a:chExt cx="92400" cy="411825"/>
          </a:xfrm>
        </p:grpSpPr>
        <p:cxnSp>
          <p:nvCxnSpPr>
            <p:cNvPr id="437" name="Google Shape;437;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38" name="Google Shape;438;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9" name="Google Shape;439;p44"/>
          <p:cNvGrpSpPr/>
          <p:nvPr/>
        </p:nvGrpSpPr>
        <p:grpSpPr>
          <a:xfrm rot="10800000">
            <a:off x="2296375" y="2653767"/>
            <a:ext cx="92400" cy="411825"/>
            <a:chOff x="2070100" y="2563700"/>
            <a:chExt cx="92400" cy="411825"/>
          </a:xfrm>
        </p:grpSpPr>
        <p:cxnSp>
          <p:nvCxnSpPr>
            <p:cNvPr id="440" name="Google Shape;440;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41" name="Google Shape;441;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2" name="Google Shape;442;p44"/>
          <p:cNvGrpSpPr/>
          <p:nvPr/>
        </p:nvGrpSpPr>
        <p:grpSpPr>
          <a:xfrm>
            <a:off x="3747175" y="2374365"/>
            <a:ext cx="92400" cy="411825"/>
            <a:chOff x="845575" y="2563700"/>
            <a:chExt cx="92400" cy="411825"/>
          </a:xfrm>
        </p:grpSpPr>
        <p:cxnSp>
          <p:nvCxnSpPr>
            <p:cNvPr id="443" name="Google Shape;443;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44" name="Google Shape;444;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5" name="Google Shape;445;p44"/>
          <p:cNvGrpSpPr/>
          <p:nvPr/>
        </p:nvGrpSpPr>
        <p:grpSpPr>
          <a:xfrm rot="10800000">
            <a:off x="5197975" y="2653767"/>
            <a:ext cx="92400" cy="411825"/>
            <a:chOff x="2070100" y="2563700"/>
            <a:chExt cx="92400" cy="411825"/>
          </a:xfrm>
        </p:grpSpPr>
        <p:cxnSp>
          <p:nvCxnSpPr>
            <p:cNvPr id="446" name="Google Shape;446;p4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47" name="Google Shape;447;p4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8" name="Google Shape;448;p44"/>
          <p:cNvGrpSpPr/>
          <p:nvPr/>
        </p:nvGrpSpPr>
        <p:grpSpPr>
          <a:xfrm>
            <a:off x="6648775" y="2374365"/>
            <a:ext cx="92400" cy="411825"/>
            <a:chOff x="845575" y="2563700"/>
            <a:chExt cx="92400" cy="411825"/>
          </a:xfrm>
        </p:grpSpPr>
        <p:cxnSp>
          <p:nvCxnSpPr>
            <p:cNvPr id="449" name="Google Shape;449;p4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50" name="Google Shape;450;p4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5" name="Shape 175"/>
        <p:cNvGrpSpPr/>
        <p:nvPr/>
      </p:nvGrpSpPr>
      <p:grpSpPr>
        <a:xfrm>
          <a:off x="0" y="0"/>
          <a:ext cx="0" cy="0"/>
          <a:chOff x="0" y="0"/>
          <a:chExt cx="0" cy="0"/>
        </a:xfrm>
      </p:grpSpPr>
      <p:sp>
        <p:nvSpPr>
          <p:cNvPr id="176" name="Google Shape;176;p27"/>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600"/>
              <a:buFont typeface="Calibri"/>
              <a:buNone/>
            </a:pPr>
            <a:r>
              <a:rPr i="0" lang="en-GB" sz="2600" u="none" cap="none" strike="noStrike">
                <a:solidFill>
                  <a:srgbClr val="FFFFFF"/>
                </a:solidFill>
              </a:rPr>
              <a:t>Table Of Content</a:t>
            </a:r>
            <a:endParaRPr i="0" sz="2600" u="none" cap="none" strike="noStrike">
              <a:solidFill>
                <a:srgbClr val="FFFFFF"/>
              </a:solidFill>
            </a:endParaRPr>
          </a:p>
        </p:txBody>
      </p:sp>
      <p:sp>
        <p:nvSpPr>
          <p:cNvPr id="177" name="Google Shape;177;p27"/>
          <p:cNvSpPr txBox="1"/>
          <p:nvPr/>
        </p:nvSpPr>
        <p:spPr>
          <a:xfrm>
            <a:off x="1422175" y="2149150"/>
            <a:ext cx="4681200" cy="21528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Executive summary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objectives</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presentation</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Our salivary test within your company</a:t>
            </a:r>
            <a:endParaRPr sz="1300">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The company : Analysis Laborator</a:t>
            </a:r>
            <a:r>
              <a:rPr lang="en-GB" sz="1300">
                <a:solidFill>
                  <a:srgbClr val="FFFFFF"/>
                </a:solidFill>
                <a:latin typeface="Calibri"/>
                <a:ea typeface="Calibri"/>
                <a:cs typeface="Calibri"/>
                <a:sym typeface="Calibri"/>
              </a:rPr>
              <a:t>ies</a:t>
            </a:r>
            <a:endParaRPr i="0" sz="1300" u="none" cap="none" strike="noStrike">
              <a:solidFill>
                <a:srgbClr val="FFFFFF"/>
              </a:solidFill>
              <a:latin typeface="Calibri"/>
              <a:ea typeface="Calibri"/>
              <a:cs typeface="Calibri"/>
              <a:sym typeface="Calibri"/>
            </a:endParaRPr>
          </a:p>
        </p:txBody>
      </p:sp>
      <p:sp>
        <p:nvSpPr>
          <p:cNvPr id="178" name="Google Shape;178;p27"/>
          <p:cNvSpPr/>
          <p:nvPr/>
        </p:nvSpPr>
        <p:spPr>
          <a:xfrm>
            <a:off x="1526250" y="2441675"/>
            <a:ext cx="3296700" cy="290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4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unparalleled quality of services has been chosen by 400+ International companies and tribunals</a:t>
            </a:r>
            <a:endParaRPr/>
          </a:p>
        </p:txBody>
      </p:sp>
      <p:pic>
        <p:nvPicPr>
          <p:cNvPr id="456" name="Google Shape;456;p45"/>
          <p:cNvPicPr preferRelativeResize="0"/>
          <p:nvPr/>
        </p:nvPicPr>
        <p:blipFill>
          <a:blip r:embed="rId3">
            <a:alphaModFix amt="29000"/>
          </a:blip>
          <a:stretch>
            <a:fillRect/>
          </a:stretch>
        </p:blipFill>
        <p:spPr>
          <a:xfrm>
            <a:off x="1560813" y="1972046"/>
            <a:ext cx="1791949" cy="1749079"/>
          </a:xfrm>
          <a:prstGeom prst="rect">
            <a:avLst/>
          </a:prstGeom>
          <a:noFill/>
          <a:ln>
            <a:noFill/>
          </a:ln>
          <a:effectLst>
            <a:outerShdw blurRad="57150" rotWithShape="0" algn="bl" dir="5400000" dist="19050">
              <a:schemeClr val="lt2">
                <a:alpha val="50000"/>
              </a:schemeClr>
            </a:outerShdw>
          </a:effectLst>
        </p:spPr>
      </p:pic>
      <p:sp>
        <p:nvSpPr>
          <p:cNvPr id="457" name="Google Shape;457;p45"/>
          <p:cNvSpPr/>
          <p:nvPr/>
        </p:nvSpPr>
        <p:spPr>
          <a:xfrm>
            <a:off x="2728736" y="235773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2808380" y="243546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2888023" y="251318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
          <p:cNvSpPr/>
          <p:nvPr/>
        </p:nvSpPr>
        <p:spPr>
          <a:xfrm>
            <a:off x="2888023" y="251318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2808380"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2808380" y="243546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2728736" y="2474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5"/>
          <p:cNvSpPr/>
          <p:nvPr/>
        </p:nvSpPr>
        <p:spPr>
          <a:xfrm>
            <a:off x="2728736"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5"/>
          <p:cNvSpPr/>
          <p:nvPr/>
        </p:nvSpPr>
        <p:spPr>
          <a:xfrm>
            <a:off x="2967667" y="239659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5"/>
          <p:cNvSpPr/>
          <p:nvPr/>
        </p:nvSpPr>
        <p:spPr>
          <a:xfrm>
            <a:off x="2927845" y="2474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5"/>
          <p:cNvSpPr/>
          <p:nvPr/>
        </p:nvSpPr>
        <p:spPr>
          <a:xfrm>
            <a:off x="2927845"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5"/>
          <p:cNvSpPr/>
          <p:nvPr/>
        </p:nvSpPr>
        <p:spPr>
          <a:xfrm>
            <a:off x="2888023" y="259091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5"/>
          <p:cNvSpPr/>
          <p:nvPr/>
        </p:nvSpPr>
        <p:spPr>
          <a:xfrm>
            <a:off x="2808380" y="262977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
          <p:cNvSpPr/>
          <p:nvPr/>
        </p:nvSpPr>
        <p:spPr>
          <a:xfrm>
            <a:off x="2768558" y="270750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5"/>
          <p:cNvSpPr/>
          <p:nvPr/>
        </p:nvSpPr>
        <p:spPr>
          <a:xfrm>
            <a:off x="2569449" y="278523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5"/>
          <p:cNvSpPr/>
          <p:nvPr/>
        </p:nvSpPr>
        <p:spPr>
          <a:xfrm>
            <a:off x="2609270" y="270750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5"/>
          <p:cNvSpPr/>
          <p:nvPr/>
        </p:nvSpPr>
        <p:spPr>
          <a:xfrm>
            <a:off x="2489805" y="278523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5"/>
          <p:cNvSpPr/>
          <p:nvPr/>
        </p:nvSpPr>
        <p:spPr>
          <a:xfrm>
            <a:off x="2529627" y="270750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
          <p:cNvSpPr/>
          <p:nvPr/>
        </p:nvSpPr>
        <p:spPr>
          <a:xfrm>
            <a:off x="2290696" y="2474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5"/>
          <p:cNvSpPr/>
          <p:nvPr/>
        </p:nvSpPr>
        <p:spPr>
          <a:xfrm>
            <a:off x="2250874"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5"/>
          <p:cNvSpPr/>
          <p:nvPr/>
        </p:nvSpPr>
        <p:spPr>
          <a:xfrm>
            <a:off x="2489805" y="286295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a:off x="2848201" y="278523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a:off x="2649092" y="286295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a:off x="2688914" y="278523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5"/>
          <p:cNvSpPr/>
          <p:nvPr/>
        </p:nvSpPr>
        <p:spPr>
          <a:xfrm>
            <a:off x="2848201" y="239659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5"/>
          <p:cNvSpPr/>
          <p:nvPr/>
        </p:nvSpPr>
        <p:spPr>
          <a:xfrm>
            <a:off x="2171230" y="2474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5"/>
          <p:cNvSpPr/>
          <p:nvPr/>
        </p:nvSpPr>
        <p:spPr>
          <a:xfrm>
            <a:off x="2808380" y="290182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p:nvPr/>
        </p:nvSpPr>
        <p:spPr>
          <a:xfrm>
            <a:off x="2609270" y="228000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5"/>
          <p:cNvSpPr/>
          <p:nvPr/>
        </p:nvSpPr>
        <p:spPr>
          <a:xfrm>
            <a:off x="2728736" y="286295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5"/>
          <p:cNvSpPr/>
          <p:nvPr/>
        </p:nvSpPr>
        <p:spPr>
          <a:xfrm>
            <a:off x="2339363" y="3309294"/>
            <a:ext cx="75567" cy="7374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a:off x="2817225" y="315072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5"/>
          <p:cNvSpPr/>
          <p:nvPr/>
        </p:nvSpPr>
        <p:spPr>
          <a:xfrm>
            <a:off x="2379184"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5"/>
          <p:cNvSpPr/>
          <p:nvPr/>
        </p:nvSpPr>
        <p:spPr>
          <a:xfrm>
            <a:off x="2180075" y="315072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a:off x="2339363" y="315072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5"/>
          <p:cNvSpPr/>
          <p:nvPr/>
        </p:nvSpPr>
        <p:spPr>
          <a:xfrm>
            <a:off x="2140253"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5"/>
          <p:cNvSpPr/>
          <p:nvPr/>
        </p:nvSpPr>
        <p:spPr>
          <a:xfrm>
            <a:off x="3016334"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5"/>
          <p:cNvSpPr/>
          <p:nvPr/>
        </p:nvSpPr>
        <p:spPr>
          <a:xfrm>
            <a:off x="2299541"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5"/>
          <p:cNvSpPr/>
          <p:nvPr/>
        </p:nvSpPr>
        <p:spPr>
          <a:xfrm>
            <a:off x="2219897"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5"/>
          <p:cNvSpPr/>
          <p:nvPr/>
        </p:nvSpPr>
        <p:spPr>
          <a:xfrm>
            <a:off x="2259719"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5"/>
          <p:cNvSpPr/>
          <p:nvPr/>
        </p:nvSpPr>
        <p:spPr>
          <a:xfrm>
            <a:off x="2180075"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5"/>
          <p:cNvSpPr/>
          <p:nvPr/>
        </p:nvSpPr>
        <p:spPr>
          <a:xfrm>
            <a:off x="2219897"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5"/>
          <p:cNvSpPr/>
          <p:nvPr/>
        </p:nvSpPr>
        <p:spPr>
          <a:xfrm>
            <a:off x="1985735" y="249391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5"/>
          <p:cNvSpPr/>
          <p:nvPr/>
        </p:nvSpPr>
        <p:spPr>
          <a:xfrm>
            <a:off x="1985735" y="249391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5"/>
          <p:cNvSpPr/>
          <p:nvPr/>
        </p:nvSpPr>
        <p:spPr>
          <a:xfrm>
            <a:off x="1906091" y="253277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5"/>
          <p:cNvSpPr/>
          <p:nvPr/>
        </p:nvSpPr>
        <p:spPr>
          <a:xfrm>
            <a:off x="2025557" y="245505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5"/>
          <p:cNvSpPr/>
          <p:nvPr/>
        </p:nvSpPr>
        <p:spPr>
          <a:xfrm>
            <a:off x="2025557" y="253277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5"/>
          <p:cNvSpPr/>
          <p:nvPr/>
        </p:nvSpPr>
        <p:spPr>
          <a:xfrm>
            <a:off x="1985735" y="257164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5"/>
          <p:cNvSpPr/>
          <p:nvPr/>
        </p:nvSpPr>
        <p:spPr>
          <a:xfrm>
            <a:off x="1906091" y="261050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5"/>
          <p:cNvSpPr/>
          <p:nvPr/>
        </p:nvSpPr>
        <p:spPr>
          <a:xfrm>
            <a:off x="2025557" y="268823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5"/>
          <p:cNvSpPr/>
          <p:nvPr/>
        </p:nvSpPr>
        <p:spPr>
          <a:xfrm>
            <a:off x="1945913" y="276595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5"/>
          <p:cNvSpPr/>
          <p:nvPr/>
        </p:nvSpPr>
        <p:spPr>
          <a:xfrm>
            <a:off x="2737581" y="299526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5"/>
          <p:cNvSpPr/>
          <p:nvPr/>
        </p:nvSpPr>
        <p:spPr>
          <a:xfrm>
            <a:off x="2219897"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5"/>
          <p:cNvSpPr/>
          <p:nvPr/>
        </p:nvSpPr>
        <p:spPr>
          <a:xfrm>
            <a:off x="2936690" y="315072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5"/>
          <p:cNvSpPr/>
          <p:nvPr/>
        </p:nvSpPr>
        <p:spPr>
          <a:xfrm>
            <a:off x="2219897"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5"/>
          <p:cNvSpPr/>
          <p:nvPr/>
        </p:nvSpPr>
        <p:spPr>
          <a:xfrm>
            <a:off x="2339363" y="252890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5"/>
          <p:cNvSpPr/>
          <p:nvPr/>
        </p:nvSpPr>
        <p:spPr>
          <a:xfrm>
            <a:off x="2379184"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5"/>
          <p:cNvSpPr/>
          <p:nvPr/>
        </p:nvSpPr>
        <p:spPr>
          <a:xfrm>
            <a:off x="2419006"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5"/>
          <p:cNvSpPr/>
          <p:nvPr/>
        </p:nvSpPr>
        <p:spPr>
          <a:xfrm>
            <a:off x="2299541"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5"/>
          <p:cNvSpPr/>
          <p:nvPr/>
        </p:nvSpPr>
        <p:spPr>
          <a:xfrm>
            <a:off x="2140253"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5"/>
          <p:cNvSpPr/>
          <p:nvPr/>
        </p:nvSpPr>
        <p:spPr>
          <a:xfrm>
            <a:off x="2259719"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5"/>
          <p:cNvSpPr/>
          <p:nvPr/>
        </p:nvSpPr>
        <p:spPr>
          <a:xfrm>
            <a:off x="2219897" y="338390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5"/>
          <p:cNvSpPr/>
          <p:nvPr/>
        </p:nvSpPr>
        <p:spPr>
          <a:xfrm>
            <a:off x="2777403" y="303413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5"/>
          <p:cNvSpPr/>
          <p:nvPr/>
        </p:nvSpPr>
        <p:spPr>
          <a:xfrm>
            <a:off x="1746804" y="249391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5"/>
          <p:cNvSpPr/>
          <p:nvPr/>
        </p:nvSpPr>
        <p:spPr>
          <a:xfrm>
            <a:off x="1786626" y="241618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5"/>
          <p:cNvSpPr/>
          <p:nvPr/>
        </p:nvSpPr>
        <p:spPr>
          <a:xfrm>
            <a:off x="1906091" y="2377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5"/>
          <p:cNvSpPr/>
          <p:nvPr/>
        </p:nvSpPr>
        <p:spPr>
          <a:xfrm>
            <a:off x="2224666" y="241618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5"/>
          <p:cNvSpPr/>
          <p:nvPr/>
        </p:nvSpPr>
        <p:spPr>
          <a:xfrm>
            <a:off x="3047311" y="262977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5"/>
          <p:cNvSpPr/>
          <p:nvPr/>
        </p:nvSpPr>
        <p:spPr>
          <a:xfrm>
            <a:off x="3126954"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5"/>
          <p:cNvSpPr/>
          <p:nvPr/>
        </p:nvSpPr>
        <p:spPr>
          <a:xfrm>
            <a:off x="3206598" y="243546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5"/>
          <p:cNvSpPr/>
          <p:nvPr/>
        </p:nvSpPr>
        <p:spPr>
          <a:xfrm>
            <a:off x="3087132" y="243546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5"/>
          <p:cNvSpPr/>
          <p:nvPr/>
        </p:nvSpPr>
        <p:spPr>
          <a:xfrm>
            <a:off x="3007489"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5"/>
          <p:cNvSpPr/>
          <p:nvPr/>
        </p:nvSpPr>
        <p:spPr>
          <a:xfrm>
            <a:off x="3047311" y="247432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5"/>
          <p:cNvSpPr/>
          <p:nvPr/>
        </p:nvSpPr>
        <p:spPr>
          <a:xfrm>
            <a:off x="3126954" y="255205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5"/>
          <p:cNvSpPr/>
          <p:nvPr/>
        </p:nvSpPr>
        <p:spPr>
          <a:xfrm>
            <a:off x="2896868"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5"/>
          <p:cNvSpPr/>
          <p:nvPr/>
        </p:nvSpPr>
        <p:spPr>
          <a:xfrm>
            <a:off x="2817225"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5"/>
          <p:cNvSpPr/>
          <p:nvPr/>
        </p:nvSpPr>
        <p:spPr>
          <a:xfrm>
            <a:off x="2896868" y="3306176"/>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5"/>
          <p:cNvSpPr/>
          <p:nvPr/>
        </p:nvSpPr>
        <p:spPr>
          <a:xfrm>
            <a:off x="2976512" y="3267313"/>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5"/>
          <p:cNvSpPr/>
          <p:nvPr/>
        </p:nvSpPr>
        <p:spPr>
          <a:xfrm>
            <a:off x="2449983" y="251318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5"/>
          <p:cNvSpPr/>
          <p:nvPr/>
        </p:nvSpPr>
        <p:spPr>
          <a:xfrm>
            <a:off x="2529627" y="251318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5"/>
          <p:cNvSpPr/>
          <p:nvPr/>
        </p:nvSpPr>
        <p:spPr>
          <a:xfrm>
            <a:off x="2410161" y="259091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5"/>
          <p:cNvSpPr/>
          <p:nvPr/>
        </p:nvSpPr>
        <p:spPr>
          <a:xfrm>
            <a:off x="2529627" y="259091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5"/>
          <p:cNvSpPr/>
          <p:nvPr/>
        </p:nvSpPr>
        <p:spPr>
          <a:xfrm>
            <a:off x="2609270" y="251318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5"/>
          <p:cNvSpPr/>
          <p:nvPr/>
        </p:nvSpPr>
        <p:spPr>
          <a:xfrm>
            <a:off x="2259719" y="311185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5"/>
          <p:cNvSpPr/>
          <p:nvPr/>
        </p:nvSpPr>
        <p:spPr>
          <a:xfrm>
            <a:off x="2458828" y="32284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5"/>
          <p:cNvSpPr/>
          <p:nvPr/>
        </p:nvSpPr>
        <p:spPr>
          <a:xfrm>
            <a:off x="2458828" y="3345040"/>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5"/>
          <p:cNvSpPr/>
          <p:nvPr/>
        </p:nvSpPr>
        <p:spPr>
          <a:xfrm>
            <a:off x="2105200" y="268823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5"/>
          <p:cNvSpPr/>
          <p:nvPr/>
        </p:nvSpPr>
        <p:spPr>
          <a:xfrm>
            <a:off x="2105200" y="276595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5"/>
          <p:cNvSpPr/>
          <p:nvPr/>
        </p:nvSpPr>
        <p:spPr>
          <a:xfrm>
            <a:off x="2184844" y="272709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5"/>
          <p:cNvSpPr/>
          <p:nvPr/>
        </p:nvSpPr>
        <p:spPr>
          <a:xfrm>
            <a:off x="2065379" y="284368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5"/>
          <p:cNvSpPr/>
          <p:nvPr/>
        </p:nvSpPr>
        <p:spPr>
          <a:xfrm>
            <a:off x="2145022" y="284368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5"/>
          <p:cNvSpPr/>
          <p:nvPr/>
        </p:nvSpPr>
        <p:spPr>
          <a:xfrm>
            <a:off x="2224666" y="280482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5"/>
          <p:cNvSpPr/>
          <p:nvPr/>
        </p:nvSpPr>
        <p:spPr>
          <a:xfrm>
            <a:off x="2224666" y="2882549"/>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5"/>
          <p:cNvSpPr/>
          <p:nvPr/>
        </p:nvSpPr>
        <p:spPr>
          <a:xfrm>
            <a:off x="2105200" y="292141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5"/>
          <p:cNvSpPr/>
          <p:nvPr/>
        </p:nvSpPr>
        <p:spPr>
          <a:xfrm>
            <a:off x="2184844" y="2921412"/>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5"/>
          <p:cNvSpPr/>
          <p:nvPr/>
        </p:nvSpPr>
        <p:spPr>
          <a:xfrm>
            <a:off x="2503419" y="2183007"/>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5"/>
          <p:cNvSpPr/>
          <p:nvPr/>
        </p:nvSpPr>
        <p:spPr>
          <a:xfrm>
            <a:off x="2782171" y="2260734"/>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5"/>
          <p:cNvSpPr/>
          <p:nvPr/>
        </p:nvSpPr>
        <p:spPr>
          <a:xfrm>
            <a:off x="2821993" y="233846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5"/>
          <p:cNvSpPr/>
          <p:nvPr/>
        </p:nvSpPr>
        <p:spPr>
          <a:xfrm>
            <a:off x="2901637" y="233846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5"/>
          <p:cNvSpPr/>
          <p:nvPr/>
        </p:nvSpPr>
        <p:spPr>
          <a:xfrm>
            <a:off x="2901637" y="241618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5"/>
          <p:cNvSpPr/>
          <p:nvPr/>
        </p:nvSpPr>
        <p:spPr>
          <a:xfrm>
            <a:off x="2861815" y="2493915"/>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5"/>
          <p:cNvSpPr/>
          <p:nvPr/>
        </p:nvSpPr>
        <p:spPr>
          <a:xfrm>
            <a:off x="2782171" y="253277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5"/>
          <p:cNvSpPr/>
          <p:nvPr/>
        </p:nvSpPr>
        <p:spPr>
          <a:xfrm>
            <a:off x="2821993" y="245505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5"/>
          <p:cNvSpPr/>
          <p:nvPr/>
        </p:nvSpPr>
        <p:spPr>
          <a:xfrm>
            <a:off x="2742350" y="241618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5"/>
          <p:cNvSpPr/>
          <p:nvPr/>
        </p:nvSpPr>
        <p:spPr>
          <a:xfrm>
            <a:off x="2981281" y="2455051"/>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5"/>
          <p:cNvSpPr/>
          <p:nvPr/>
        </p:nvSpPr>
        <p:spPr>
          <a:xfrm>
            <a:off x="3060924" y="2532778"/>
            <a:ext cx="75629" cy="7381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5"/>
          <p:cNvSpPr txBox="1"/>
          <p:nvPr>
            <p:ph type="title"/>
          </p:nvPr>
        </p:nvSpPr>
        <p:spPr>
          <a:xfrm>
            <a:off x="1378500" y="1381550"/>
            <a:ext cx="23172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accent3"/>
                </a:solidFill>
              </a:rPr>
              <a:t>Footprint in France</a:t>
            </a:r>
            <a:endParaRPr sz="1800">
              <a:solidFill>
                <a:schemeClr val="accent3"/>
              </a:solidFill>
            </a:endParaRPr>
          </a:p>
        </p:txBody>
      </p:sp>
      <p:pic>
        <p:nvPicPr>
          <p:cNvPr id="563" name="Google Shape;563;p45"/>
          <p:cNvPicPr preferRelativeResize="0"/>
          <p:nvPr/>
        </p:nvPicPr>
        <p:blipFill>
          <a:blip r:embed="rId4">
            <a:alphaModFix amt="29000"/>
          </a:blip>
          <a:stretch>
            <a:fillRect/>
          </a:stretch>
        </p:blipFill>
        <p:spPr>
          <a:xfrm>
            <a:off x="4800600" y="2038350"/>
            <a:ext cx="1219200" cy="1219200"/>
          </a:xfrm>
          <a:prstGeom prst="rect">
            <a:avLst/>
          </a:prstGeom>
          <a:noFill/>
          <a:ln>
            <a:noFill/>
          </a:ln>
        </p:spPr>
      </p:pic>
      <p:sp>
        <p:nvSpPr>
          <p:cNvPr id="564" name="Google Shape;564;p45"/>
          <p:cNvSpPr txBox="1"/>
          <p:nvPr>
            <p:ph type="title"/>
          </p:nvPr>
        </p:nvSpPr>
        <p:spPr>
          <a:xfrm>
            <a:off x="4864650" y="1381550"/>
            <a:ext cx="2698200" cy="6078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GB" sz="1800">
                <a:solidFill>
                  <a:schemeClr val="accent3"/>
                </a:solidFill>
              </a:rPr>
              <a:t>Footprint overseas</a:t>
            </a:r>
            <a:endParaRPr sz="1800">
              <a:solidFill>
                <a:schemeClr val="accent3"/>
              </a:solidFill>
            </a:endParaRPr>
          </a:p>
        </p:txBody>
      </p:sp>
      <p:pic>
        <p:nvPicPr>
          <p:cNvPr id="565" name="Google Shape;565;p45"/>
          <p:cNvPicPr preferRelativeResize="0"/>
          <p:nvPr/>
        </p:nvPicPr>
        <p:blipFill>
          <a:blip r:embed="rId5">
            <a:alphaModFix amt="28000"/>
          </a:blip>
          <a:stretch>
            <a:fillRect/>
          </a:stretch>
        </p:blipFill>
        <p:spPr>
          <a:xfrm>
            <a:off x="6324600" y="2749950"/>
            <a:ext cx="1345800" cy="1345800"/>
          </a:xfrm>
          <a:prstGeom prst="rect">
            <a:avLst/>
          </a:prstGeom>
          <a:noFill/>
          <a:ln>
            <a:noFill/>
          </a:ln>
        </p:spPr>
      </p:pic>
      <p:sp>
        <p:nvSpPr>
          <p:cNvPr id="566" name="Google Shape;566;p45"/>
          <p:cNvSpPr/>
          <p:nvPr/>
        </p:nvSpPr>
        <p:spPr>
          <a:xfrm>
            <a:off x="423275" y="4113475"/>
            <a:ext cx="8262000" cy="324000"/>
          </a:xfrm>
          <a:prstGeom prst="chevron">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rgbClr val="FFFFFF"/>
                </a:solidFill>
                <a:latin typeface="Calibri"/>
                <a:ea typeface="Calibri"/>
                <a:cs typeface="Calibri"/>
                <a:sym typeface="Calibri"/>
              </a:rPr>
              <a:t>We are used to international shipments and therefore able to offer services across Africa</a:t>
            </a:r>
            <a:endParaRPr>
              <a:solidFill>
                <a:srgbClr val="FFFFFF"/>
              </a:solidFill>
              <a:latin typeface="Calibri"/>
              <a:ea typeface="Calibri"/>
              <a:cs typeface="Calibri"/>
              <a:sym typeface="Calibri"/>
            </a:endParaRPr>
          </a:p>
        </p:txBody>
      </p:sp>
      <p:sp>
        <p:nvSpPr>
          <p:cNvPr id="567" name="Google Shape;567;p45"/>
          <p:cNvSpPr/>
          <p:nvPr/>
        </p:nvSpPr>
        <p:spPr>
          <a:xfrm>
            <a:off x="5005783" y="22259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a:off x="5081983" y="25307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a:off x="5691583" y="29879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a:off x="6834583" y="32165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a:off x="6605983" y="36737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6453583" y="3673718"/>
            <a:ext cx="97800" cy="9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5"/>
          <p:cNvSpPr/>
          <p:nvPr/>
        </p:nvSpPr>
        <p:spPr>
          <a:xfrm>
            <a:off x="2339363" y="3385494"/>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5"/>
          <p:cNvSpPr/>
          <p:nvPr/>
        </p:nvSpPr>
        <p:spPr>
          <a:xfrm>
            <a:off x="2531584" y="3304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5"/>
          <p:cNvSpPr/>
          <p:nvPr/>
        </p:nvSpPr>
        <p:spPr>
          <a:xfrm>
            <a:off x="2140253"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5"/>
          <p:cNvSpPr/>
          <p:nvPr/>
        </p:nvSpPr>
        <p:spPr>
          <a:xfrm>
            <a:off x="2299541"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5"/>
          <p:cNvSpPr/>
          <p:nvPr/>
        </p:nvSpPr>
        <p:spPr>
          <a:xfrm>
            <a:off x="2219897"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5"/>
          <p:cNvSpPr/>
          <p:nvPr/>
        </p:nvSpPr>
        <p:spPr>
          <a:xfrm>
            <a:off x="2259719" y="3304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5"/>
          <p:cNvSpPr/>
          <p:nvPr/>
        </p:nvSpPr>
        <p:spPr>
          <a:xfrm>
            <a:off x="2180075" y="3304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5"/>
          <p:cNvSpPr/>
          <p:nvPr/>
        </p:nvSpPr>
        <p:spPr>
          <a:xfrm>
            <a:off x="2140253"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5"/>
          <p:cNvSpPr/>
          <p:nvPr/>
        </p:nvSpPr>
        <p:spPr>
          <a:xfrm>
            <a:off x="2219897"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5"/>
          <p:cNvSpPr/>
          <p:nvPr/>
        </p:nvSpPr>
        <p:spPr>
          <a:xfrm>
            <a:off x="2219897"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5"/>
          <p:cNvSpPr/>
          <p:nvPr/>
        </p:nvSpPr>
        <p:spPr>
          <a:xfrm>
            <a:off x="2219897"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5"/>
          <p:cNvSpPr/>
          <p:nvPr/>
        </p:nvSpPr>
        <p:spPr>
          <a:xfrm>
            <a:off x="2379184"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5"/>
          <p:cNvSpPr/>
          <p:nvPr/>
        </p:nvSpPr>
        <p:spPr>
          <a:xfrm>
            <a:off x="2419006"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5"/>
          <p:cNvSpPr/>
          <p:nvPr/>
        </p:nvSpPr>
        <p:spPr>
          <a:xfrm>
            <a:off x="2299541"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5"/>
          <p:cNvSpPr/>
          <p:nvPr/>
        </p:nvSpPr>
        <p:spPr>
          <a:xfrm>
            <a:off x="2140253"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5"/>
          <p:cNvSpPr/>
          <p:nvPr/>
        </p:nvSpPr>
        <p:spPr>
          <a:xfrm>
            <a:off x="2259719" y="33823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5"/>
          <p:cNvSpPr/>
          <p:nvPr/>
        </p:nvSpPr>
        <p:spPr>
          <a:xfrm>
            <a:off x="2219897"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5"/>
          <p:cNvSpPr/>
          <p:nvPr/>
        </p:nvSpPr>
        <p:spPr>
          <a:xfrm>
            <a:off x="2458828" y="3304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5"/>
          <p:cNvSpPr/>
          <p:nvPr/>
        </p:nvSpPr>
        <p:spPr>
          <a:xfrm>
            <a:off x="2458828" y="3421240"/>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5"/>
          <p:cNvSpPr/>
          <p:nvPr/>
        </p:nvSpPr>
        <p:spPr>
          <a:xfrm>
            <a:off x="2302984"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
          <p:cNvSpPr/>
          <p:nvPr/>
        </p:nvSpPr>
        <p:spPr>
          <a:xfrm>
            <a:off x="2064053"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p:nvPr/>
        </p:nvSpPr>
        <p:spPr>
          <a:xfrm>
            <a:off x="2223341"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5"/>
          <p:cNvSpPr/>
          <p:nvPr/>
        </p:nvSpPr>
        <p:spPr>
          <a:xfrm>
            <a:off x="2143697"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5"/>
          <p:cNvSpPr/>
          <p:nvPr/>
        </p:nvSpPr>
        <p:spPr>
          <a:xfrm>
            <a:off x="2869319"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5"/>
          <p:cNvSpPr/>
          <p:nvPr/>
        </p:nvSpPr>
        <p:spPr>
          <a:xfrm>
            <a:off x="2103875"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p:nvPr/>
        </p:nvSpPr>
        <p:spPr>
          <a:xfrm>
            <a:off x="2064053"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5"/>
          <p:cNvSpPr/>
          <p:nvPr/>
        </p:nvSpPr>
        <p:spPr>
          <a:xfrm>
            <a:off x="2143697"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5"/>
          <p:cNvSpPr/>
          <p:nvPr/>
        </p:nvSpPr>
        <p:spPr>
          <a:xfrm>
            <a:off x="2067497" y="26219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
          <p:cNvSpPr/>
          <p:nvPr/>
        </p:nvSpPr>
        <p:spPr>
          <a:xfrm>
            <a:off x="2302984" y="36125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p:nvPr/>
        </p:nvSpPr>
        <p:spPr>
          <a:xfrm>
            <a:off x="2342806"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5"/>
          <p:cNvSpPr/>
          <p:nvPr/>
        </p:nvSpPr>
        <p:spPr>
          <a:xfrm>
            <a:off x="1994741" y="34601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5"/>
          <p:cNvSpPr/>
          <p:nvPr/>
        </p:nvSpPr>
        <p:spPr>
          <a:xfrm>
            <a:off x="2488319"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5"/>
          <p:cNvSpPr/>
          <p:nvPr/>
        </p:nvSpPr>
        <p:spPr>
          <a:xfrm>
            <a:off x="2067497" y="3307703"/>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5"/>
          <p:cNvSpPr/>
          <p:nvPr/>
        </p:nvSpPr>
        <p:spPr>
          <a:xfrm>
            <a:off x="2820668"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5"/>
          <p:cNvSpPr/>
          <p:nvPr/>
        </p:nvSpPr>
        <p:spPr>
          <a:xfrm>
            <a:off x="2741025"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5"/>
          <p:cNvSpPr/>
          <p:nvPr/>
        </p:nvSpPr>
        <p:spPr>
          <a:xfrm>
            <a:off x="2820668" y="35347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5"/>
          <p:cNvSpPr/>
          <p:nvPr/>
        </p:nvSpPr>
        <p:spPr>
          <a:xfrm>
            <a:off x="2382628" y="34570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5"/>
          <p:cNvSpPr/>
          <p:nvPr/>
        </p:nvSpPr>
        <p:spPr>
          <a:xfrm>
            <a:off x="2382628" y="3573640"/>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5"/>
          <p:cNvSpPr/>
          <p:nvPr/>
        </p:nvSpPr>
        <p:spPr>
          <a:xfrm>
            <a:off x="2110763" y="3233094"/>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5"/>
          <p:cNvSpPr/>
          <p:nvPr/>
        </p:nvSpPr>
        <p:spPr>
          <a:xfrm>
            <a:off x="2302984" y="35332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5"/>
          <p:cNvSpPr/>
          <p:nvPr/>
        </p:nvSpPr>
        <p:spPr>
          <a:xfrm>
            <a:off x="2183519" y="35332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5"/>
          <p:cNvSpPr/>
          <p:nvPr/>
        </p:nvSpPr>
        <p:spPr>
          <a:xfrm>
            <a:off x="2027675" y="33808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5"/>
          <p:cNvSpPr/>
          <p:nvPr/>
        </p:nvSpPr>
        <p:spPr>
          <a:xfrm>
            <a:off x="1987853" y="25441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5"/>
          <p:cNvSpPr/>
          <p:nvPr/>
        </p:nvSpPr>
        <p:spPr>
          <a:xfrm>
            <a:off x="2342806" y="3610976"/>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5"/>
          <p:cNvSpPr/>
          <p:nvPr/>
        </p:nvSpPr>
        <p:spPr>
          <a:xfrm>
            <a:off x="2382628" y="35332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5"/>
          <p:cNvSpPr/>
          <p:nvPr/>
        </p:nvSpPr>
        <p:spPr>
          <a:xfrm>
            <a:off x="2001628" y="3345040"/>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p45"/>
          <p:cNvPicPr preferRelativeResize="0"/>
          <p:nvPr/>
        </p:nvPicPr>
        <p:blipFill>
          <a:blip r:embed="rId6">
            <a:alphaModFix amt="36000"/>
          </a:blip>
          <a:stretch>
            <a:fillRect/>
          </a:stretch>
        </p:blipFill>
        <p:spPr>
          <a:xfrm>
            <a:off x="3107875" y="3533050"/>
            <a:ext cx="324000" cy="324000"/>
          </a:xfrm>
          <a:prstGeom prst="rect">
            <a:avLst/>
          </a:prstGeom>
          <a:noFill/>
          <a:ln>
            <a:noFill/>
          </a:ln>
        </p:spPr>
      </p:pic>
      <p:sp>
        <p:nvSpPr>
          <p:cNvPr id="620" name="Google Shape;620;p45"/>
          <p:cNvSpPr/>
          <p:nvPr/>
        </p:nvSpPr>
        <p:spPr>
          <a:xfrm>
            <a:off x="3174119" y="36094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5"/>
          <p:cNvSpPr/>
          <p:nvPr/>
        </p:nvSpPr>
        <p:spPr>
          <a:xfrm>
            <a:off x="3326519" y="3685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5"/>
          <p:cNvSpPr/>
          <p:nvPr/>
        </p:nvSpPr>
        <p:spPr>
          <a:xfrm>
            <a:off x="3250319" y="37618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5"/>
          <p:cNvSpPr/>
          <p:nvPr/>
        </p:nvSpPr>
        <p:spPr>
          <a:xfrm>
            <a:off x="3250319" y="36856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5"/>
          <p:cNvSpPr/>
          <p:nvPr/>
        </p:nvSpPr>
        <p:spPr>
          <a:xfrm>
            <a:off x="3250319" y="3609449"/>
            <a:ext cx="75600" cy="7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5"/>
          <p:cNvSpPr txBox="1"/>
          <p:nvPr>
            <p:ph type="title"/>
          </p:nvPr>
        </p:nvSpPr>
        <p:spPr>
          <a:xfrm>
            <a:off x="5904900" y="2524550"/>
            <a:ext cx="1530900" cy="292200"/>
          </a:xfrm>
          <a:prstGeom prst="rect">
            <a:avLst/>
          </a:prstGeom>
        </p:spPr>
        <p:txBody>
          <a:bodyPr anchorCtr="0" anchor="t" bIns="91425" lIns="91425" spcFirstLastPara="1" rIns="91425" wrap="square" tIns="91425">
            <a:noAutofit/>
          </a:bodyPr>
          <a:lstStyle/>
          <a:p>
            <a:pPr indent="457200" lvl="0" marL="0" rtl="0" algn="ctr">
              <a:spcBef>
                <a:spcPts val="0"/>
              </a:spcBef>
              <a:spcAft>
                <a:spcPts val="0"/>
              </a:spcAft>
              <a:buNone/>
            </a:pPr>
            <a:r>
              <a:rPr b="1" lang="en-GB" sz="1100">
                <a:solidFill>
                  <a:schemeClr val="accent1"/>
                </a:solidFill>
              </a:rPr>
              <a:t>Guadeloupe</a:t>
            </a:r>
            <a:endParaRPr b="1" sz="1100">
              <a:solidFill>
                <a:schemeClr val="accent1"/>
              </a:solidFill>
            </a:endParaRPr>
          </a:p>
        </p:txBody>
      </p:sp>
      <p:sp>
        <p:nvSpPr>
          <p:cNvPr id="626" name="Google Shape;626;p45"/>
          <p:cNvSpPr txBox="1"/>
          <p:nvPr>
            <p:ph type="title"/>
          </p:nvPr>
        </p:nvSpPr>
        <p:spPr>
          <a:xfrm>
            <a:off x="4038600" y="1838750"/>
            <a:ext cx="1403700" cy="292200"/>
          </a:xfrm>
          <a:prstGeom prst="rect">
            <a:avLst/>
          </a:prstGeom>
        </p:spPr>
        <p:txBody>
          <a:bodyPr anchorCtr="0" anchor="t" bIns="91425" lIns="0" spcFirstLastPara="1" rIns="0" wrap="square" tIns="18000">
            <a:noAutofit/>
          </a:bodyPr>
          <a:lstStyle/>
          <a:p>
            <a:pPr indent="457200" lvl="0" marL="0" rtl="0" algn="ctr">
              <a:spcBef>
                <a:spcPts val="0"/>
              </a:spcBef>
              <a:spcAft>
                <a:spcPts val="0"/>
              </a:spcAft>
              <a:buNone/>
            </a:pPr>
            <a:r>
              <a:rPr b="1" lang="en-GB" sz="1100">
                <a:solidFill>
                  <a:schemeClr val="accent1"/>
                </a:solidFill>
              </a:rPr>
              <a:t>Martinique</a:t>
            </a:r>
            <a:endParaRPr b="1" sz="110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46"/>
          <p:cNvSpPr txBox="1"/>
          <p:nvPr>
            <p:ph type="title"/>
          </p:nvPr>
        </p:nvSpPr>
        <p:spPr>
          <a:xfrm>
            <a:off x="423551" y="1318650"/>
            <a:ext cx="2512500" cy="559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lang="en-GB"/>
              <a:t>Your key contacts</a:t>
            </a:r>
            <a:endParaRPr b="0" i="0" sz="2400" u="none" cap="none" strike="noStrike">
              <a:solidFill>
                <a:schemeClr val="dk1"/>
              </a:solidFill>
              <a:latin typeface="Calibri"/>
              <a:ea typeface="Calibri"/>
              <a:cs typeface="Calibri"/>
              <a:sym typeface="Calibri"/>
            </a:endParaRPr>
          </a:p>
        </p:txBody>
      </p:sp>
      <p:sp>
        <p:nvSpPr>
          <p:cNvPr id="632" name="Google Shape;632;p46"/>
          <p:cNvSpPr txBox="1"/>
          <p:nvPr>
            <p:ph idx="1" type="body"/>
          </p:nvPr>
        </p:nvSpPr>
        <p:spPr>
          <a:xfrm>
            <a:off x="492650" y="1965150"/>
            <a:ext cx="2856000" cy="24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200"/>
              <a:buFont typeface="Calibri"/>
              <a:buNone/>
            </a:pPr>
            <a:r>
              <a:rPr b="0" i="0" lang="en-GB" sz="1100" u="none" cap="none" strike="noStrike">
                <a:solidFill>
                  <a:schemeClr val="dk2"/>
                </a:solidFill>
                <a:latin typeface="Calibri"/>
                <a:ea typeface="Calibri"/>
                <a:cs typeface="Calibri"/>
                <a:sym typeface="Calibri"/>
              </a:rPr>
              <a:t>Our team will help your organization to</a:t>
            </a:r>
            <a:r>
              <a:rPr lang="en-GB" sz="1100"/>
              <a:t> seamlessly integrate our salivary tests into </a:t>
            </a:r>
            <a:endParaRPr sz="1100"/>
          </a:p>
          <a:p>
            <a:pPr indent="0" lvl="0" marL="0" marR="0" rtl="0" algn="l">
              <a:lnSpc>
                <a:spcPct val="100000"/>
              </a:lnSpc>
              <a:spcBef>
                <a:spcPts val="200"/>
              </a:spcBef>
              <a:spcAft>
                <a:spcPts val="0"/>
              </a:spcAft>
              <a:buClr>
                <a:schemeClr val="dk2"/>
              </a:buClr>
              <a:buSzPts val="1200"/>
              <a:buFont typeface="Calibri"/>
              <a:buNone/>
            </a:pPr>
            <a:r>
              <a:rPr lang="en-GB" sz="1100"/>
              <a:t>your workflow</a:t>
            </a:r>
            <a:endParaRPr sz="1100"/>
          </a:p>
          <a:p>
            <a:pPr indent="0" lvl="0" marL="0" marR="0" rtl="0" algn="l">
              <a:lnSpc>
                <a:spcPct val="100000"/>
              </a:lnSpc>
              <a:spcBef>
                <a:spcPts val="200"/>
              </a:spcBef>
              <a:spcAft>
                <a:spcPts val="0"/>
              </a:spcAft>
              <a:buClr>
                <a:schemeClr val="dk2"/>
              </a:buClr>
              <a:buSzPts val="1200"/>
              <a:buFont typeface="Calibri"/>
              <a:buNone/>
            </a:pPr>
            <a:r>
              <a:t/>
            </a:r>
            <a:endParaRPr sz="1100"/>
          </a:p>
          <a:p>
            <a:pPr indent="0" lvl="0" marL="0" marR="0" rtl="0" algn="l">
              <a:lnSpc>
                <a:spcPct val="100000"/>
              </a:lnSpc>
              <a:spcBef>
                <a:spcPts val="200"/>
              </a:spcBef>
              <a:spcAft>
                <a:spcPts val="0"/>
              </a:spcAft>
              <a:buClr>
                <a:schemeClr val="dk2"/>
              </a:buClr>
              <a:buSzPts val="1200"/>
              <a:buFont typeface="Calibri"/>
              <a:buNone/>
            </a:pPr>
            <a:r>
              <a:t/>
            </a:r>
            <a:endParaRPr sz="1100"/>
          </a:p>
          <a:p>
            <a:pPr indent="0" lvl="0" marL="0" marR="0" rtl="0" algn="l">
              <a:lnSpc>
                <a:spcPct val="100000"/>
              </a:lnSpc>
              <a:spcBef>
                <a:spcPts val="200"/>
              </a:spcBef>
              <a:spcAft>
                <a:spcPts val="0"/>
              </a:spcAft>
              <a:buClr>
                <a:schemeClr val="dk2"/>
              </a:buClr>
              <a:buSzPts val="1200"/>
              <a:buFont typeface="Calibri"/>
              <a:buNone/>
            </a:pPr>
            <a:r>
              <a:t/>
            </a:r>
            <a:endParaRPr sz="1100"/>
          </a:p>
          <a:p>
            <a:pPr indent="0" lvl="0" marL="0" marR="0" rtl="0" algn="l">
              <a:lnSpc>
                <a:spcPct val="100000"/>
              </a:lnSpc>
              <a:spcBef>
                <a:spcPts val="200"/>
              </a:spcBef>
              <a:spcAft>
                <a:spcPts val="0"/>
              </a:spcAft>
              <a:buClr>
                <a:schemeClr val="dk2"/>
              </a:buClr>
              <a:buSzPts val="1200"/>
              <a:buFont typeface="Calibri"/>
              <a:buNone/>
            </a:pPr>
            <a:r>
              <a:rPr lang="en-GB" sz="1100"/>
              <a:t>You can also contact Analysis Laboratories directly via email or telephone 24/7</a:t>
            </a:r>
            <a:endParaRPr sz="1100"/>
          </a:p>
          <a:p>
            <a:pPr indent="-298450" lvl="0" marL="457200" marR="0" rtl="0" algn="l">
              <a:lnSpc>
                <a:spcPct val="100000"/>
              </a:lnSpc>
              <a:spcBef>
                <a:spcPts val="200"/>
              </a:spcBef>
              <a:spcAft>
                <a:spcPts val="0"/>
              </a:spcAft>
              <a:buSzPts val="1100"/>
              <a:buChar char="●"/>
            </a:pPr>
            <a:r>
              <a:rPr b="1" lang="en-GB" sz="1100"/>
              <a:t>Address</a:t>
            </a:r>
            <a:r>
              <a:rPr lang="en-GB" sz="1100"/>
              <a:t> : </a:t>
            </a:r>
            <a:r>
              <a:rPr lang="en-GB" sz="1100"/>
              <a:t>1 rue Léo Valentin 88000 EPINAL - FRANCE</a:t>
            </a:r>
            <a:endParaRPr sz="1100"/>
          </a:p>
          <a:p>
            <a:pPr indent="-298450" lvl="0" marL="457200" marR="0" rtl="0" algn="l">
              <a:lnSpc>
                <a:spcPct val="100000"/>
              </a:lnSpc>
              <a:spcBef>
                <a:spcPts val="0"/>
              </a:spcBef>
              <a:spcAft>
                <a:spcPts val="0"/>
              </a:spcAft>
              <a:buSzPts val="1100"/>
              <a:buChar char="●"/>
            </a:pPr>
            <a:r>
              <a:rPr b="1" lang="en-GB" sz="1100"/>
              <a:t>Phone</a:t>
            </a:r>
            <a:r>
              <a:rPr lang="en-GB" sz="1100"/>
              <a:t> : + 33 3 29 30 30 10</a:t>
            </a:r>
            <a:endParaRPr sz="1100"/>
          </a:p>
          <a:p>
            <a:pPr indent="-298450" lvl="0" marL="457200" marR="0" rtl="0" algn="l">
              <a:lnSpc>
                <a:spcPct val="100000"/>
              </a:lnSpc>
              <a:spcBef>
                <a:spcPts val="0"/>
              </a:spcBef>
              <a:spcAft>
                <a:spcPts val="0"/>
              </a:spcAft>
              <a:buSzPts val="1100"/>
              <a:buChar char="●"/>
            </a:pPr>
            <a:r>
              <a:rPr b="1" lang="en-GB" sz="1100"/>
              <a:t>Email</a:t>
            </a:r>
            <a:r>
              <a:rPr lang="en-GB" sz="1100"/>
              <a:t> : contact-expertise@analysis.fr</a:t>
            </a:r>
            <a:endParaRPr sz="1100"/>
          </a:p>
          <a:p>
            <a:pPr indent="0" lvl="0" marL="0" marR="0" rtl="0" algn="l">
              <a:lnSpc>
                <a:spcPct val="115000"/>
              </a:lnSpc>
              <a:spcBef>
                <a:spcPts val="200"/>
              </a:spcBef>
              <a:spcAft>
                <a:spcPts val="1600"/>
              </a:spcAft>
              <a:buClr>
                <a:schemeClr val="dk2"/>
              </a:buClr>
              <a:buSzPts val="1200"/>
              <a:buFont typeface="Calibri"/>
              <a:buNone/>
            </a:pPr>
            <a:r>
              <a:t/>
            </a:r>
            <a:endParaRPr sz="1100"/>
          </a:p>
        </p:txBody>
      </p:sp>
      <p:sp>
        <p:nvSpPr>
          <p:cNvPr id="633" name="Google Shape;633;p46"/>
          <p:cNvSpPr txBox="1"/>
          <p:nvPr/>
        </p:nvSpPr>
        <p:spPr>
          <a:xfrm>
            <a:off x="4146363" y="2105360"/>
            <a:ext cx="1521000" cy="3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i="0" lang="en-GB" sz="600" u="none" cap="none" strike="noStrike">
                <a:solidFill>
                  <a:schemeClr val="accent3"/>
                </a:solidFill>
                <a:latin typeface="Arial"/>
                <a:ea typeface="Arial"/>
                <a:cs typeface="Arial"/>
                <a:sym typeface="Arial"/>
              </a:rPr>
              <a:t>C</a:t>
            </a:r>
            <a:r>
              <a:rPr b="1" lang="en-GB" sz="600">
                <a:solidFill>
                  <a:schemeClr val="accent3"/>
                </a:solidFill>
              </a:rPr>
              <a:t>o-Managing Partner, Biologist</a:t>
            </a:r>
            <a:endParaRPr b="1" sz="600">
              <a:solidFill>
                <a:schemeClr val="accent3"/>
              </a:solidFill>
            </a:endParaRPr>
          </a:p>
          <a:p>
            <a:pPr indent="0" lvl="0" marL="0" marR="0" rtl="0" algn="ctr">
              <a:lnSpc>
                <a:spcPct val="100000"/>
              </a:lnSpc>
              <a:spcBef>
                <a:spcPts val="0"/>
              </a:spcBef>
              <a:spcAft>
                <a:spcPts val="0"/>
              </a:spcAft>
              <a:buClr>
                <a:srgbClr val="000000"/>
              </a:buClr>
              <a:buSzPts val="600"/>
              <a:buFont typeface="Arial"/>
              <a:buNone/>
            </a:pPr>
            <a:r>
              <a:rPr b="1" lang="en-GB" sz="600">
                <a:solidFill>
                  <a:schemeClr val="accent3"/>
                </a:solidFill>
              </a:rPr>
              <a:t>Toxicology and genetics expert </a:t>
            </a:r>
            <a:endParaRPr b="1" sz="600">
              <a:solidFill>
                <a:schemeClr val="accent3"/>
              </a:solidFill>
            </a:endParaRPr>
          </a:p>
        </p:txBody>
      </p:sp>
      <p:sp>
        <p:nvSpPr>
          <p:cNvPr id="634" name="Google Shape;634;p46"/>
          <p:cNvSpPr txBox="1"/>
          <p:nvPr/>
        </p:nvSpPr>
        <p:spPr>
          <a:xfrm>
            <a:off x="4236063" y="2360575"/>
            <a:ext cx="13416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400"/>
              <a:buFont typeface="Arial"/>
              <a:buNone/>
            </a:pPr>
            <a:r>
              <a:rPr lang="en-GB">
                <a:solidFill>
                  <a:schemeClr val="accent1"/>
                </a:solidFill>
                <a:latin typeface="Calibri"/>
                <a:ea typeface="Calibri"/>
                <a:cs typeface="Calibri"/>
                <a:sym typeface="Calibri"/>
              </a:rPr>
              <a:t>Dr. Christophe</a:t>
            </a:r>
            <a:r>
              <a:rPr i="0" lang="en-GB" sz="1400" u="none" cap="none" strike="noStrike">
                <a:solidFill>
                  <a:schemeClr val="accent1"/>
                </a:solidFill>
                <a:latin typeface="Calibri"/>
                <a:ea typeface="Calibri"/>
                <a:cs typeface="Calibri"/>
                <a:sym typeface="Calibri"/>
              </a:rPr>
              <a:t> Petit</a:t>
            </a:r>
            <a:endParaRPr i="0" sz="1400" u="none" cap="none" strike="noStrike">
              <a:solidFill>
                <a:schemeClr val="accent1"/>
              </a:solidFill>
              <a:latin typeface="Calibri"/>
              <a:ea typeface="Calibri"/>
              <a:cs typeface="Calibri"/>
              <a:sym typeface="Calibri"/>
            </a:endParaRPr>
          </a:p>
        </p:txBody>
      </p:sp>
      <p:sp>
        <p:nvSpPr>
          <p:cNvPr id="635" name="Google Shape;635;p46"/>
          <p:cNvSpPr txBox="1"/>
          <p:nvPr/>
        </p:nvSpPr>
        <p:spPr>
          <a:xfrm>
            <a:off x="6100787" y="2105338"/>
            <a:ext cx="1521000" cy="16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FFFFFF"/>
                </a:solidFill>
                <a:latin typeface="Arial"/>
                <a:ea typeface="Arial"/>
                <a:cs typeface="Arial"/>
                <a:sym typeface="Arial"/>
              </a:rPr>
              <a:t>CFO</a:t>
            </a:r>
            <a:endParaRPr b="1" i="0" sz="600" u="none" cap="none" strike="noStrike">
              <a:solidFill>
                <a:srgbClr val="FFFFFF"/>
              </a:solidFill>
              <a:latin typeface="Arial"/>
              <a:ea typeface="Arial"/>
              <a:cs typeface="Arial"/>
              <a:sym typeface="Arial"/>
            </a:endParaRPr>
          </a:p>
        </p:txBody>
      </p:sp>
      <p:sp>
        <p:nvSpPr>
          <p:cNvPr id="636" name="Google Shape;636;p46"/>
          <p:cNvSpPr txBox="1"/>
          <p:nvPr/>
        </p:nvSpPr>
        <p:spPr>
          <a:xfrm>
            <a:off x="6122387" y="2360575"/>
            <a:ext cx="14778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400"/>
              <a:buFont typeface="Arial"/>
              <a:buNone/>
            </a:pPr>
            <a:r>
              <a:rPr lang="en-GB">
                <a:solidFill>
                  <a:schemeClr val="accent1"/>
                </a:solidFill>
                <a:latin typeface="Calibri"/>
                <a:ea typeface="Calibri"/>
                <a:cs typeface="Calibri"/>
                <a:sym typeface="Calibri"/>
              </a:rPr>
              <a:t>Dr. Véronique Petit</a:t>
            </a:r>
            <a:endParaRPr i="0" sz="1400" u="none" cap="none" strike="noStrike">
              <a:solidFill>
                <a:schemeClr val="accent1"/>
              </a:solidFill>
              <a:latin typeface="Calibri"/>
              <a:ea typeface="Calibri"/>
              <a:cs typeface="Calibri"/>
              <a:sym typeface="Calibri"/>
            </a:endParaRPr>
          </a:p>
        </p:txBody>
      </p:sp>
      <p:sp>
        <p:nvSpPr>
          <p:cNvPr id="637" name="Google Shape;637;p46"/>
          <p:cNvSpPr txBox="1"/>
          <p:nvPr/>
        </p:nvSpPr>
        <p:spPr>
          <a:xfrm>
            <a:off x="6100787" y="2105361"/>
            <a:ext cx="1521000" cy="30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600"/>
              <a:buFont typeface="Arial"/>
              <a:buNone/>
            </a:pPr>
            <a:r>
              <a:rPr b="1" lang="en-GB" sz="600">
                <a:solidFill>
                  <a:schemeClr val="accent3"/>
                </a:solidFill>
              </a:rPr>
              <a:t>Co-Managing Partner, Biologist</a:t>
            </a:r>
            <a:endParaRPr b="1" sz="600">
              <a:solidFill>
                <a:schemeClr val="accent3"/>
              </a:solidFill>
            </a:endParaRPr>
          </a:p>
          <a:p>
            <a:pPr indent="0" lvl="0" marL="0" rtl="0" algn="ctr">
              <a:spcBef>
                <a:spcPts val="0"/>
              </a:spcBef>
              <a:spcAft>
                <a:spcPts val="0"/>
              </a:spcAft>
              <a:buClr>
                <a:srgbClr val="000000"/>
              </a:buClr>
              <a:buSzPts val="600"/>
              <a:buFont typeface="Arial"/>
              <a:buNone/>
            </a:pPr>
            <a:r>
              <a:rPr b="1" lang="en-GB" sz="600">
                <a:solidFill>
                  <a:schemeClr val="accent3"/>
                </a:solidFill>
              </a:rPr>
              <a:t>Toxicology and genetics expert </a:t>
            </a:r>
            <a:endParaRPr b="1" sz="600">
              <a:solidFill>
                <a:schemeClr val="accent3"/>
              </a:solidFill>
            </a:endParaRPr>
          </a:p>
        </p:txBody>
      </p:sp>
      <p:sp>
        <p:nvSpPr>
          <p:cNvPr id="638" name="Google Shape;638;p46"/>
          <p:cNvSpPr txBox="1"/>
          <p:nvPr/>
        </p:nvSpPr>
        <p:spPr>
          <a:xfrm>
            <a:off x="4146363" y="4086538"/>
            <a:ext cx="1521000" cy="16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lang="en-GB" sz="600">
                <a:solidFill>
                  <a:schemeClr val="accent3"/>
                </a:solidFill>
              </a:rPr>
              <a:t>Commercial teams coordinator</a:t>
            </a:r>
            <a:endParaRPr b="1" i="0" sz="600" u="none" cap="none" strike="noStrike">
              <a:solidFill>
                <a:schemeClr val="accent3"/>
              </a:solidFill>
              <a:latin typeface="Arial"/>
              <a:ea typeface="Arial"/>
              <a:cs typeface="Arial"/>
              <a:sym typeface="Arial"/>
            </a:endParaRPr>
          </a:p>
        </p:txBody>
      </p:sp>
      <p:sp>
        <p:nvSpPr>
          <p:cNvPr id="639" name="Google Shape;639;p46"/>
          <p:cNvSpPr txBox="1"/>
          <p:nvPr/>
        </p:nvSpPr>
        <p:spPr>
          <a:xfrm>
            <a:off x="4336863" y="4265575"/>
            <a:ext cx="1140000" cy="40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400"/>
              <a:buFont typeface="Arial"/>
              <a:buNone/>
            </a:pPr>
            <a:r>
              <a:rPr lang="en-GB">
                <a:solidFill>
                  <a:schemeClr val="accent1"/>
                </a:solidFill>
                <a:latin typeface="Calibri"/>
                <a:ea typeface="Calibri"/>
                <a:cs typeface="Calibri"/>
                <a:sym typeface="Calibri"/>
              </a:rPr>
              <a:t>Ingrid Charton</a:t>
            </a:r>
            <a:endParaRPr i="0" sz="1400" u="none" cap="none" strike="noStrike">
              <a:solidFill>
                <a:schemeClr val="accent1"/>
              </a:solidFill>
              <a:latin typeface="Calibri"/>
              <a:ea typeface="Calibri"/>
              <a:cs typeface="Calibri"/>
              <a:sym typeface="Calibri"/>
            </a:endParaRPr>
          </a:p>
        </p:txBody>
      </p:sp>
      <p:sp>
        <p:nvSpPr>
          <p:cNvPr id="640" name="Google Shape;640;p46"/>
          <p:cNvSpPr txBox="1"/>
          <p:nvPr/>
        </p:nvSpPr>
        <p:spPr>
          <a:xfrm>
            <a:off x="6100787" y="4086538"/>
            <a:ext cx="1521000" cy="16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FFFFFF"/>
                </a:solidFill>
                <a:latin typeface="Arial"/>
                <a:ea typeface="Arial"/>
                <a:cs typeface="Arial"/>
                <a:sym typeface="Arial"/>
              </a:rPr>
              <a:t>CFO</a:t>
            </a:r>
            <a:endParaRPr b="1" i="0" sz="600" u="none" cap="none" strike="noStrike">
              <a:solidFill>
                <a:srgbClr val="FFFFFF"/>
              </a:solidFill>
              <a:latin typeface="Arial"/>
              <a:ea typeface="Arial"/>
              <a:cs typeface="Arial"/>
              <a:sym typeface="Arial"/>
            </a:endParaRPr>
          </a:p>
        </p:txBody>
      </p:sp>
      <p:sp>
        <p:nvSpPr>
          <p:cNvPr id="641" name="Google Shape;641;p46"/>
          <p:cNvSpPr txBox="1"/>
          <p:nvPr/>
        </p:nvSpPr>
        <p:spPr>
          <a:xfrm>
            <a:off x="6433187" y="4265575"/>
            <a:ext cx="8562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400"/>
              <a:buFont typeface="Arial"/>
              <a:buNone/>
            </a:pPr>
            <a:r>
              <a:rPr lang="en-GB">
                <a:solidFill>
                  <a:schemeClr val="accent1"/>
                </a:solidFill>
                <a:latin typeface="Calibri"/>
                <a:ea typeface="Calibri"/>
                <a:cs typeface="Calibri"/>
                <a:sym typeface="Calibri"/>
              </a:rPr>
              <a:t>Brigitte Djitli</a:t>
            </a:r>
            <a:endParaRPr i="0" sz="1400" u="none" cap="none" strike="noStrike">
              <a:solidFill>
                <a:schemeClr val="accent1"/>
              </a:solidFill>
              <a:latin typeface="Calibri"/>
              <a:ea typeface="Calibri"/>
              <a:cs typeface="Calibri"/>
              <a:sym typeface="Calibri"/>
            </a:endParaRPr>
          </a:p>
        </p:txBody>
      </p:sp>
      <p:sp>
        <p:nvSpPr>
          <p:cNvPr id="642" name="Google Shape;642;p46"/>
          <p:cNvSpPr txBox="1"/>
          <p:nvPr/>
        </p:nvSpPr>
        <p:spPr>
          <a:xfrm>
            <a:off x="6100787" y="4086538"/>
            <a:ext cx="1521000" cy="16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lang="en-GB" sz="600">
                <a:solidFill>
                  <a:schemeClr val="accent3"/>
                </a:solidFill>
              </a:rPr>
              <a:t>Business Developer</a:t>
            </a:r>
            <a:endParaRPr b="1" i="0" sz="600" u="none" cap="none" strike="noStrike">
              <a:solidFill>
                <a:schemeClr val="accent3"/>
              </a:solidFill>
              <a:latin typeface="Arial"/>
              <a:ea typeface="Arial"/>
              <a:cs typeface="Arial"/>
              <a:sym typeface="Arial"/>
            </a:endParaRPr>
          </a:p>
        </p:txBody>
      </p:sp>
      <p:pic>
        <p:nvPicPr>
          <p:cNvPr id="643" name="Google Shape;643;p46"/>
          <p:cNvPicPr preferRelativeResize="0"/>
          <p:nvPr/>
        </p:nvPicPr>
        <p:blipFill>
          <a:blip r:embed="rId3">
            <a:alphaModFix/>
          </a:blip>
          <a:stretch>
            <a:fillRect/>
          </a:stretch>
        </p:blipFill>
        <p:spPr>
          <a:xfrm>
            <a:off x="6469253" y="1001400"/>
            <a:ext cx="784069" cy="1113549"/>
          </a:xfrm>
          <a:prstGeom prst="rect">
            <a:avLst/>
          </a:prstGeom>
          <a:noFill/>
          <a:ln>
            <a:noFill/>
          </a:ln>
        </p:spPr>
      </p:pic>
      <p:pic>
        <p:nvPicPr>
          <p:cNvPr id="644" name="Google Shape;644;p46"/>
          <p:cNvPicPr preferRelativeResize="0"/>
          <p:nvPr/>
        </p:nvPicPr>
        <p:blipFill rotWithShape="1">
          <a:blip r:embed="rId4">
            <a:alphaModFix/>
          </a:blip>
          <a:srcRect b="0" l="0" r="0" t="21752"/>
          <a:stretch/>
        </p:blipFill>
        <p:spPr>
          <a:xfrm>
            <a:off x="4360377" y="2955868"/>
            <a:ext cx="1092972" cy="1140280"/>
          </a:xfrm>
          <a:prstGeom prst="rect">
            <a:avLst/>
          </a:prstGeom>
          <a:noFill/>
          <a:ln>
            <a:noFill/>
          </a:ln>
        </p:spPr>
      </p:pic>
      <p:pic>
        <p:nvPicPr>
          <p:cNvPr id="645" name="Google Shape;645;p46"/>
          <p:cNvPicPr preferRelativeResize="0"/>
          <p:nvPr/>
        </p:nvPicPr>
        <p:blipFill>
          <a:blip r:embed="rId5">
            <a:alphaModFix/>
          </a:blip>
          <a:stretch>
            <a:fillRect/>
          </a:stretch>
        </p:blipFill>
        <p:spPr>
          <a:xfrm>
            <a:off x="6433187" y="2954570"/>
            <a:ext cx="856200" cy="1141580"/>
          </a:xfrm>
          <a:prstGeom prst="rect">
            <a:avLst/>
          </a:prstGeom>
          <a:noFill/>
          <a:ln>
            <a:noFill/>
          </a:ln>
        </p:spPr>
      </p:pic>
      <p:pic>
        <p:nvPicPr>
          <p:cNvPr id="646" name="Google Shape;646;p46"/>
          <p:cNvPicPr preferRelativeResize="0"/>
          <p:nvPr/>
        </p:nvPicPr>
        <p:blipFill rotWithShape="1">
          <a:blip r:embed="rId6">
            <a:alphaModFix/>
          </a:blip>
          <a:srcRect b="22576" l="30982" r="13909" t="0"/>
          <a:stretch/>
        </p:blipFill>
        <p:spPr>
          <a:xfrm>
            <a:off x="4478763" y="1001395"/>
            <a:ext cx="856199" cy="11135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50" name="Shape 650"/>
        <p:cNvGrpSpPr/>
        <p:nvPr/>
      </p:nvGrpSpPr>
      <p:grpSpPr>
        <a:xfrm>
          <a:off x="0" y="0"/>
          <a:ext cx="0" cy="0"/>
          <a:chOff x="0" y="0"/>
          <a:chExt cx="0" cy="0"/>
        </a:xfrm>
      </p:grpSpPr>
      <p:pic>
        <p:nvPicPr>
          <p:cNvPr id="651" name="Google Shape;651;p47"/>
          <p:cNvPicPr preferRelativeResize="0"/>
          <p:nvPr/>
        </p:nvPicPr>
        <p:blipFill>
          <a:blip r:embed="rId3">
            <a:alphaModFix/>
          </a:blip>
          <a:stretch>
            <a:fillRect/>
          </a:stretch>
        </p:blipFill>
        <p:spPr>
          <a:xfrm>
            <a:off x="3261375" y="1402450"/>
            <a:ext cx="2762249" cy="2605575"/>
          </a:xfrm>
          <a:prstGeom prst="rect">
            <a:avLst/>
          </a:prstGeom>
          <a:noFill/>
          <a:ln>
            <a:noFill/>
          </a:ln>
        </p:spPr>
      </p:pic>
      <p:sp>
        <p:nvSpPr>
          <p:cNvPr id="652" name="Google Shape;652;p47"/>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2" name="Shape 182"/>
        <p:cNvGrpSpPr/>
        <p:nvPr/>
      </p:nvGrpSpPr>
      <p:grpSpPr>
        <a:xfrm>
          <a:off x="0" y="0"/>
          <a:ext cx="0" cy="0"/>
          <a:chOff x="0" y="0"/>
          <a:chExt cx="0" cy="0"/>
        </a:xfrm>
      </p:grpSpPr>
      <p:sp>
        <p:nvSpPr>
          <p:cNvPr id="183" name="Google Shape;183;p28"/>
          <p:cNvSpPr txBox="1"/>
          <p:nvPr>
            <p:ph idx="4294967295" type="body"/>
          </p:nvPr>
        </p:nvSpPr>
        <p:spPr>
          <a:xfrm>
            <a:off x="311700" y="1153675"/>
            <a:ext cx="7746300" cy="3339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800"/>
              <a:buFont typeface="Calibri"/>
              <a:buNone/>
            </a:pPr>
            <a:r>
              <a:rPr b="0" i="0" lang="en-GB" sz="1300" u="none" cap="none" strike="noStrike">
                <a:solidFill>
                  <a:schemeClr val="dk2"/>
                </a:solidFill>
                <a:latin typeface="Calibri"/>
                <a:ea typeface="Calibri"/>
                <a:cs typeface="Calibri"/>
                <a:sym typeface="Calibri"/>
              </a:rPr>
              <a:t>Inspired by a recent update in the French Law which allows employers to test </a:t>
            </a:r>
            <a:r>
              <a:rPr lang="en-GB" sz="1300"/>
              <a:t>the </a:t>
            </a:r>
            <a:r>
              <a:rPr b="0" i="0" lang="en-GB" sz="1300" u="none" cap="none" strike="noStrike">
                <a:solidFill>
                  <a:schemeClr val="dk2"/>
                </a:solidFill>
                <a:latin typeface="Calibri"/>
                <a:ea typeface="Calibri"/>
                <a:cs typeface="Calibri"/>
                <a:sym typeface="Calibri"/>
              </a:rPr>
              <a:t>drug consumption</a:t>
            </a:r>
            <a:r>
              <a:rPr lang="en-GB" sz="1300"/>
              <a:t> of their employees</a:t>
            </a:r>
            <a:r>
              <a:rPr b="0" i="0" lang="en-GB" sz="1300" u="none" cap="none" strike="noStrike">
                <a:solidFill>
                  <a:schemeClr val="dk2"/>
                </a:solidFill>
                <a:latin typeface="Calibri"/>
                <a:ea typeface="Calibri"/>
                <a:cs typeface="Calibri"/>
                <a:sym typeface="Calibri"/>
              </a:rPr>
              <a:t>, </a:t>
            </a:r>
            <a:r>
              <a:rPr lang="en-GB" sz="1300"/>
              <a:t>our company -</a:t>
            </a:r>
            <a:r>
              <a:rPr b="0" i="0" lang="en-GB" sz="1300" u="none" cap="none" strike="noStrike">
                <a:solidFill>
                  <a:schemeClr val="dk2"/>
                </a:solidFill>
                <a:latin typeface="Calibri"/>
                <a:ea typeface="Calibri"/>
                <a:cs typeface="Calibri"/>
                <a:sym typeface="Calibri"/>
              </a:rPr>
              <a:t>Analysis Laborator</a:t>
            </a:r>
            <a:r>
              <a:rPr lang="en-GB" sz="1300"/>
              <a:t>ies- </a:t>
            </a:r>
            <a:r>
              <a:rPr b="0" i="0" lang="en-GB" sz="1300" u="none" cap="none" strike="noStrike">
                <a:solidFill>
                  <a:schemeClr val="dk2"/>
                </a:solidFill>
                <a:latin typeface="Calibri"/>
                <a:ea typeface="Calibri"/>
                <a:cs typeface="Calibri"/>
                <a:sym typeface="Calibri"/>
              </a:rPr>
              <a:t>has developed </a:t>
            </a:r>
            <a:r>
              <a:rPr lang="en-GB" sz="1300"/>
              <a:t>powerful </a:t>
            </a:r>
            <a:r>
              <a:rPr b="0" i="0" lang="en-GB" sz="1300" u="none" cap="none" strike="noStrike">
                <a:solidFill>
                  <a:schemeClr val="dk2"/>
                </a:solidFill>
                <a:latin typeface="Calibri"/>
                <a:ea typeface="Calibri"/>
                <a:cs typeface="Calibri"/>
                <a:sym typeface="Calibri"/>
              </a:rPr>
              <a:t>salivary tests. Easy to use and requiring no </a:t>
            </a:r>
            <a:r>
              <a:rPr lang="en-GB" sz="1300"/>
              <a:t>medical expert, our</a:t>
            </a:r>
            <a:r>
              <a:rPr b="0" i="0" lang="en-GB" sz="1300" u="none" cap="none" strike="noStrike">
                <a:solidFill>
                  <a:schemeClr val="dk2"/>
                </a:solidFill>
                <a:latin typeface="Calibri"/>
                <a:ea typeface="Calibri"/>
                <a:cs typeface="Calibri"/>
                <a:sym typeface="Calibri"/>
              </a:rPr>
              <a:t> salivary tests </a:t>
            </a:r>
            <a:r>
              <a:rPr lang="en-GB" sz="1300"/>
              <a:t>aim at protecting employers from unsafety. They also prevent </a:t>
            </a:r>
            <a:r>
              <a:rPr b="0" i="0" lang="en-GB" sz="1300" u="none" cap="none" strike="noStrike">
                <a:solidFill>
                  <a:schemeClr val="dk2"/>
                </a:solidFill>
                <a:latin typeface="Calibri"/>
                <a:ea typeface="Calibri"/>
                <a:cs typeface="Calibri"/>
                <a:sym typeface="Calibri"/>
              </a:rPr>
              <a:t>employees from work accidents</a:t>
            </a:r>
            <a:r>
              <a:rPr lang="en-GB" sz="1300"/>
              <a:t>. </a:t>
            </a:r>
            <a:endParaRPr b="0" i="0" sz="13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chemeClr val="dk2"/>
              </a:buClr>
              <a:buSzPts val="1800"/>
              <a:buFont typeface="Calibri"/>
              <a:buNone/>
            </a:pPr>
            <a:r>
              <a:t/>
            </a:r>
            <a:endParaRPr sz="1300"/>
          </a:p>
          <a:p>
            <a:pPr indent="0" lvl="0" marL="0" marR="0" rtl="0" algn="just">
              <a:lnSpc>
                <a:spcPct val="115000"/>
              </a:lnSpc>
              <a:spcBef>
                <a:spcPts val="0"/>
              </a:spcBef>
              <a:spcAft>
                <a:spcPts val="0"/>
              </a:spcAft>
              <a:buClr>
                <a:schemeClr val="dk2"/>
              </a:buClr>
              <a:buSzPts val="1800"/>
              <a:buFont typeface="Calibri"/>
              <a:buNone/>
            </a:pPr>
            <a:r>
              <a:rPr lang="en-GB" sz="1300"/>
              <a:t>Our salivary tests have been designed to be used at the workplace : in case of emergency or for routine safety checks. Using our tests only requires 6 simple steps to collect employees saliva. The saliva samples are shipped to our laboratories in France and the results are delivered to you 24 hours after we receive the samples. Our method efficiently discovers alcohol and drug consumers. By using a specific code, the identity of your employees remains undisclosed to our teams.</a:t>
            </a:r>
            <a:endParaRPr sz="1300"/>
          </a:p>
          <a:p>
            <a:pPr indent="0" lvl="0" marL="0" marR="0" rtl="0" algn="just">
              <a:lnSpc>
                <a:spcPct val="115000"/>
              </a:lnSpc>
              <a:spcBef>
                <a:spcPts val="0"/>
              </a:spcBef>
              <a:spcAft>
                <a:spcPts val="0"/>
              </a:spcAft>
              <a:buClr>
                <a:schemeClr val="dk2"/>
              </a:buClr>
              <a:buSzPts val="1800"/>
              <a:buFont typeface="Calibri"/>
              <a:buNone/>
            </a:pPr>
            <a:r>
              <a:t/>
            </a:r>
            <a:endParaRPr sz="1300"/>
          </a:p>
          <a:p>
            <a:pPr indent="0" lvl="0" marL="0" marR="0" rtl="0" algn="just">
              <a:lnSpc>
                <a:spcPct val="115000"/>
              </a:lnSpc>
              <a:spcBef>
                <a:spcPts val="0"/>
              </a:spcBef>
              <a:spcAft>
                <a:spcPts val="0"/>
              </a:spcAft>
              <a:buClr>
                <a:schemeClr val="dk2"/>
              </a:buClr>
              <a:buSzPts val="1800"/>
              <a:buFont typeface="Calibri"/>
              <a:buNone/>
            </a:pPr>
            <a:r>
              <a:rPr lang="en-GB" sz="1300"/>
              <a:t>We offer three different packages to meet your company’s needs and size. From the reshaping of your security policy to a unique drug screening, Analysis Laboratories can help you to improve your company’s safety.</a:t>
            </a:r>
            <a:endParaRPr sz="1300"/>
          </a:p>
          <a:p>
            <a:pPr indent="0" lvl="0" marL="0" marR="0" rtl="0" algn="l">
              <a:lnSpc>
                <a:spcPct val="115000"/>
              </a:lnSpc>
              <a:spcBef>
                <a:spcPts val="0"/>
              </a:spcBef>
              <a:spcAft>
                <a:spcPts val="0"/>
              </a:spcAft>
              <a:buClr>
                <a:schemeClr val="dk2"/>
              </a:buClr>
              <a:buSzPts val="1800"/>
              <a:buFont typeface="Calibri"/>
              <a:buNone/>
            </a:pPr>
            <a:r>
              <a:t/>
            </a:r>
            <a:endParaRPr sz="1300"/>
          </a:p>
          <a:p>
            <a:pPr indent="0" lvl="0" marL="0" marR="0" rtl="0" algn="l">
              <a:lnSpc>
                <a:spcPct val="115000"/>
              </a:lnSpc>
              <a:spcBef>
                <a:spcPts val="0"/>
              </a:spcBef>
              <a:spcAft>
                <a:spcPts val="0"/>
              </a:spcAft>
              <a:buClr>
                <a:schemeClr val="dk2"/>
              </a:buClr>
              <a:buSzPts val="1800"/>
              <a:buFont typeface="Calibri"/>
              <a:buNone/>
            </a:pPr>
            <a:r>
              <a:t/>
            </a:r>
            <a:endParaRPr sz="1300"/>
          </a:p>
          <a:p>
            <a:pPr indent="0" lvl="0" marL="0" marR="0" rtl="0" algn="l">
              <a:lnSpc>
                <a:spcPct val="115000"/>
              </a:lnSpc>
              <a:spcBef>
                <a:spcPts val="1600"/>
              </a:spcBef>
              <a:spcAft>
                <a:spcPts val="1600"/>
              </a:spcAft>
              <a:buClr>
                <a:schemeClr val="dk2"/>
              </a:buClr>
              <a:buSzPts val="1800"/>
              <a:buFont typeface="Calibri"/>
              <a:buNone/>
            </a:pPr>
            <a:r>
              <a:t/>
            </a:r>
            <a:endParaRPr b="0" i="0" sz="1300" u="none" cap="none" strike="noStrike">
              <a:solidFill>
                <a:schemeClr val="dk2"/>
              </a:solidFill>
              <a:latin typeface="Calibri"/>
              <a:ea typeface="Calibri"/>
              <a:cs typeface="Calibri"/>
              <a:sym typeface="Calibri"/>
            </a:endParaRPr>
          </a:p>
        </p:txBody>
      </p:sp>
      <p:sp>
        <p:nvSpPr>
          <p:cNvPr id="184" name="Google Shape;184;p28"/>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lang="en-GB" sz="2400">
                <a:solidFill>
                  <a:schemeClr val="dk1"/>
                </a:solidFill>
              </a:rPr>
              <a:t>Executive Summary</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88" name="Shape 188"/>
        <p:cNvGrpSpPr/>
        <p:nvPr/>
      </p:nvGrpSpPr>
      <p:grpSpPr>
        <a:xfrm>
          <a:off x="0" y="0"/>
          <a:ext cx="0" cy="0"/>
          <a:chOff x="0" y="0"/>
          <a:chExt cx="0" cy="0"/>
        </a:xfrm>
      </p:grpSpPr>
      <p:sp>
        <p:nvSpPr>
          <p:cNvPr id="189" name="Google Shape;189;p29"/>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600"/>
              <a:buFont typeface="Calibri"/>
              <a:buNone/>
            </a:pPr>
            <a:r>
              <a:rPr i="0" lang="en-GB" sz="2600" u="none" cap="none" strike="noStrike">
                <a:solidFill>
                  <a:srgbClr val="FFFFFF"/>
                </a:solidFill>
              </a:rPr>
              <a:t>Table Of Content</a:t>
            </a:r>
            <a:endParaRPr i="0" sz="2600" u="none" cap="none" strike="noStrike">
              <a:solidFill>
                <a:srgbClr val="FFFFFF"/>
              </a:solidFill>
            </a:endParaRPr>
          </a:p>
        </p:txBody>
      </p:sp>
      <p:sp>
        <p:nvSpPr>
          <p:cNvPr id="190" name="Google Shape;190;p29"/>
          <p:cNvSpPr txBox="1"/>
          <p:nvPr/>
        </p:nvSpPr>
        <p:spPr>
          <a:xfrm>
            <a:off x="1422175" y="2149150"/>
            <a:ext cx="4681200" cy="21528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Executive summary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objectives</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presentation</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Our salivary test within your company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The company : Analysis Laborator</a:t>
            </a:r>
            <a:r>
              <a:rPr lang="en-GB" sz="1300">
                <a:solidFill>
                  <a:srgbClr val="FFFFFF"/>
                </a:solidFill>
                <a:latin typeface="Calibri"/>
                <a:ea typeface="Calibri"/>
                <a:cs typeface="Calibri"/>
                <a:sym typeface="Calibri"/>
              </a:rPr>
              <a:t>ies</a:t>
            </a:r>
            <a:endParaRPr i="0" sz="1300" u="none" cap="none" strike="noStrike">
              <a:solidFill>
                <a:srgbClr val="FFFFFF"/>
              </a:solidFill>
              <a:latin typeface="Calibri"/>
              <a:ea typeface="Calibri"/>
              <a:cs typeface="Calibri"/>
              <a:sym typeface="Calibri"/>
            </a:endParaRPr>
          </a:p>
        </p:txBody>
      </p:sp>
      <p:sp>
        <p:nvSpPr>
          <p:cNvPr id="191" name="Google Shape;191;p29"/>
          <p:cNvSpPr/>
          <p:nvPr/>
        </p:nvSpPr>
        <p:spPr>
          <a:xfrm>
            <a:off x="1526250" y="2746475"/>
            <a:ext cx="3296700" cy="290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b="0" i="0" lang="en-GB" sz="2400" u="none" cap="none" strike="noStrike">
                <a:solidFill>
                  <a:schemeClr val="dk1"/>
                </a:solidFill>
                <a:latin typeface="Calibri"/>
                <a:ea typeface="Calibri"/>
                <a:cs typeface="Calibri"/>
                <a:sym typeface="Calibri"/>
              </a:rPr>
              <a:t>Our salivary test helps your company attain high level of security and reduce </a:t>
            </a:r>
            <a:r>
              <a:rPr lang="en-GB"/>
              <a:t>associated</a:t>
            </a:r>
            <a:r>
              <a:rPr b="0" i="0" lang="en-GB" sz="2400" u="none" cap="none" strike="noStrike">
                <a:solidFill>
                  <a:schemeClr val="dk1"/>
                </a:solidFill>
                <a:latin typeface="Calibri"/>
                <a:ea typeface="Calibri"/>
                <a:cs typeface="Calibri"/>
                <a:sym typeface="Calibri"/>
              </a:rPr>
              <a:t> costs</a:t>
            </a:r>
            <a:endParaRPr b="0" i="0" sz="2400" u="none" cap="none" strike="noStrike">
              <a:solidFill>
                <a:schemeClr val="dk1"/>
              </a:solidFill>
              <a:latin typeface="Calibri"/>
              <a:ea typeface="Calibri"/>
              <a:cs typeface="Calibri"/>
              <a:sym typeface="Calibri"/>
            </a:endParaRPr>
          </a:p>
        </p:txBody>
      </p:sp>
      <p:sp>
        <p:nvSpPr>
          <p:cNvPr id="197" name="Google Shape;197;p30"/>
          <p:cNvSpPr/>
          <p:nvPr/>
        </p:nvSpPr>
        <p:spPr>
          <a:xfrm>
            <a:off x="918020" y="1413429"/>
            <a:ext cx="328800" cy="328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Arial"/>
                <a:ea typeface="Arial"/>
                <a:cs typeface="Arial"/>
                <a:sym typeface="Arial"/>
              </a:rPr>
              <a:t>1</a:t>
            </a:r>
            <a:endParaRPr b="1" i="0" sz="800" u="none" cap="none" strike="noStrike">
              <a:solidFill>
                <a:srgbClr val="FFFFFF"/>
              </a:solidFill>
              <a:latin typeface="Arial"/>
              <a:ea typeface="Arial"/>
              <a:cs typeface="Arial"/>
              <a:sym typeface="Arial"/>
            </a:endParaRPr>
          </a:p>
        </p:txBody>
      </p:sp>
      <p:sp>
        <p:nvSpPr>
          <p:cNvPr id="198" name="Google Shape;198;p30"/>
          <p:cNvSpPr txBox="1"/>
          <p:nvPr>
            <p:ph idx="1" type="body"/>
          </p:nvPr>
        </p:nvSpPr>
        <p:spPr>
          <a:xfrm>
            <a:off x="1345725" y="1666025"/>
            <a:ext cx="2718900" cy="989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800"/>
              <a:buFont typeface="Calibri"/>
              <a:buNone/>
            </a:pPr>
            <a:r>
              <a:rPr b="0" i="0" lang="en-GB" sz="1100" u="none" cap="none" strike="noStrike">
                <a:solidFill>
                  <a:schemeClr val="dk2"/>
                </a:solidFill>
                <a:latin typeface="Calibri"/>
                <a:ea typeface="Calibri"/>
                <a:cs typeface="Calibri"/>
                <a:sym typeface="Calibri"/>
              </a:rPr>
              <a:t>Our salivary test identifies drugs and alcohol consumers even with low levels of illegal substances within the saliva sample. </a:t>
            </a:r>
            <a:endParaRPr b="0" i="0" sz="11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chemeClr val="dk2"/>
              </a:buClr>
              <a:buSzPts val="1800"/>
              <a:buFont typeface="Calibri"/>
              <a:buNone/>
            </a:pPr>
            <a:r>
              <a:rPr b="0" i="0" lang="en-GB" sz="1100" u="none" cap="none" strike="noStrike">
                <a:solidFill>
                  <a:schemeClr val="dk2"/>
                </a:solidFill>
                <a:latin typeface="Calibri"/>
                <a:ea typeface="Calibri"/>
                <a:cs typeface="Calibri"/>
                <a:sym typeface="Calibri"/>
              </a:rPr>
              <a:t>Results are validated by se</a:t>
            </a:r>
            <a:r>
              <a:rPr b="0" i="0" lang="en-GB" sz="1100" u="none" cap="none" strike="noStrike">
                <a:latin typeface="Calibri"/>
                <a:ea typeface="Calibri"/>
                <a:cs typeface="Calibri"/>
                <a:sym typeface="Calibri"/>
              </a:rPr>
              <a:t>veral quality tests operated by an automat a</a:t>
            </a:r>
            <a:r>
              <a:rPr b="0" i="0" lang="en-GB" sz="1100" u="none" cap="none" strike="noStrike">
                <a:solidFill>
                  <a:schemeClr val="dk2"/>
                </a:solidFill>
                <a:latin typeface="Calibri"/>
                <a:ea typeface="Calibri"/>
                <a:cs typeface="Calibri"/>
                <a:sym typeface="Calibri"/>
              </a:rPr>
              <a:t>nd approved by biologist experts</a:t>
            </a:r>
            <a:r>
              <a:rPr lang="en-GB" sz="1100"/>
              <a:t>*</a:t>
            </a:r>
            <a:endParaRPr b="0" i="0" sz="1100" u="none" cap="none" strike="noStrike">
              <a:solidFill>
                <a:schemeClr val="dk2"/>
              </a:solidFill>
              <a:latin typeface="Calibri"/>
              <a:ea typeface="Calibri"/>
              <a:cs typeface="Calibri"/>
              <a:sym typeface="Calibri"/>
            </a:endParaRPr>
          </a:p>
        </p:txBody>
      </p:sp>
      <p:sp>
        <p:nvSpPr>
          <p:cNvPr id="199" name="Google Shape;199;p30"/>
          <p:cNvSpPr/>
          <p:nvPr/>
        </p:nvSpPr>
        <p:spPr>
          <a:xfrm>
            <a:off x="918020" y="3225939"/>
            <a:ext cx="328800" cy="328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Arial"/>
                <a:ea typeface="Arial"/>
                <a:cs typeface="Arial"/>
                <a:sym typeface="Arial"/>
              </a:rPr>
              <a:t>2</a:t>
            </a:r>
            <a:endParaRPr b="1" i="0" sz="800" u="none" cap="none" strike="noStrike">
              <a:solidFill>
                <a:srgbClr val="FFFFFF"/>
              </a:solidFill>
              <a:latin typeface="Arial"/>
              <a:ea typeface="Arial"/>
              <a:cs typeface="Arial"/>
              <a:sym typeface="Arial"/>
            </a:endParaRPr>
          </a:p>
        </p:txBody>
      </p:sp>
      <p:sp>
        <p:nvSpPr>
          <p:cNvPr id="200" name="Google Shape;200;p30"/>
          <p:cNvSpPr txBox="1"/>
          <p:nvPr>
            <p:ph idx="1" type="body"/>
          </p:nvPr>
        </p:nvSpPr>
        <p:spPr>
          <a:xfrm>
            <a:off x="1345725" y="3446725"/>
            <a:ext cx="2699700" cy="10518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1600"/>
              </a:spcAft>
              <a:buClr>
                <a:schemeClr val="dk2"/>
              </a:buClr>
              <a:buSzPts val="1800"/>
              <a:buFont typeface="Calibri"/>
              <a:buNone/>
            </a:pPr>
            <a:r>
              <a:rPr b="0" i="0" lang="en-GB" sz="1100" u="none" cap="none" strike="noStrike">
                <a:solidFill>
                  <a:schemeClr val="dk2"/>
                </a:solidFill>
                <a:latin typeface="Calibri"/>
                <a:ea typeface="Calibri"/>
                <a:cs typeface="Calibri"/>
                <a:sym typeface="Calibri"/>
              </a:rPr>
              <a:t>Our salivary test enables employers to improve their employee’s health and reduce organization’s risk by decreasing illegal drugs consumption at the workplace</a:t>
            </a:r>
            <a:r>
              <a:rPr lang="en-GB" sz="1100"/>
              <a:t>. 95% of our interventions have detected drug consumers within organisations</a:t>
            </a:r>
            <a:endParaRPr sz="1100"/>
          </a:p>
        </p:txBody>
      </p:sp>
      <p:sp>
        <p:nvSpPr>
          <p:cNvPr id="201" name="Google Shape;201;p30"/>
          <p:cNvSpPr/>
          <p:nvPr/>
        </p:nvSpPr>
        <p:spPr>
          <a:xfrm>
            <a:off x="4684239" y="1413429"/>
            <a:ext cx="328800" cy="328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Arial"/>
                <a:ea typeface="Arial"/>
                <a:cs typeface="Arial"/>
                <a:sym typeface="Arial"/>
              </a:rPr>
              <a:t>3</a:t>
            </a:r>
            <a:endParaRPr b="1" i="0" sz="800" u="none" cap="none" strike="noStrike">
              <a:solidFill>
                <a:srgbClr val="FFFFFF"/>
              </a:solidFill>
              <a:latin typeface="Arial"/>
              <a:ea typeface="Arial"/>
              <a:cs typeface="Arial"/>
              <a:sym typeface="Arial"/>
            </a:endParaRPr>
          </a:p>
        </p:txBody>
      </p:sp>
      <p:sp>
        <p:nvSpPr>
          <p:cNvPr id="202" name="Google Shape;202;p30"/>
          <p:cNvSpPr/>
          <p:nvPr/>
        </p:nvSpPr>
        <p:spPr>
          <a:xfrm>
            <a:off x="4684239" y="3225939"/>
            <a:ext cx="328800" cy="328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Arial"/>
                <a:ea typeface="Arial"/>
                <a:cs typeface="Arial"/>
                <a:sym typeface="Arial"/>
              </a:rPr>
              <a:t>4</a:t>
            </a:r>
            <a:endParaRPr b="1" i="0" sz="800" u="none" cap="none" strike="noStrike">
              <a:solidFill>
                <a:srgbClr val="FFFFFF"/>
              </a:solidFill>
              <a:latin typeface="Arial"/>
              <a:ea typeface="Arial"/>
              <a:cs typeface="Arial"/>
              <a:sym typeface="Arial"/>
            </a:endParaRPr>
          </a:p>
        </p:txBody>
      </p:sp>
      <p:sp>
        <p:nvSpPr>
          <p:cNvPr id="203" name="Google Shape;203;p30"/>
          <p:cNvSpPr txBox="1"/>
          <p:nvPr>
            <p:ph idx="1" type="body"/>
          </p:nvPr>
        </p:nvSpPr>
        <p:spPr>
          <a:xfrm>
            <a:off x="1345725" y="1364979"/>
            <a:ext cx="2832900" cy="425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Calibri"/>
              <a:buNone/>
            </a:pPr>
            <a:r>
              <a:rPr b="1" i="0" lang="en-GB" sz="1100" u="none" cap="none" strike="noStrike">
                <a:solidFill>
                  <a:schemeClr val="dk2"/>
                </a:solidFill>
                <a:latin typeface="Calibri"/>
                <a:ea typeface="Calibri"/>
                <a:cs typeface="Calibri"/>
                <a:sym typeface="Calibri"/>
              </a:rPr>
              <a:t>DETECT EFFICIENTLY DRUG CONSUMPTION</a:t>
            </a:r>
            <a:endParaRPr b="1" i="0" sz="1100" u="none" cap="none" strike="noStrike">
              <a:solidFill>
                <a:schemeClr val="dk2"/>
              </a:solidFill>
              <a:latin typeface="Calibri"/>
              <a:ea typeface="Calibri"/>
              <a:cs typeface="Calibri"/>
              <a:sym typeface="Calibri"/>
            </a:endParaRPr>
          </a:p>
        </p:txBody>
      </p:sp>
      <p:sp>
        <p:nvSpPr>
          <p:cNvPr id="204" name="Google Shape;204;p30"/>
          <p:cNvSpPr txBox="1"/>
          <p:nvPr>
            <p:ph idx="1" type="body"/>
          </p:nvPr>
        </p:nvSpPr>
        <p:spPr>
          <a:xfrm>
            <a:off x="1345725" y="3177489"/>
            <a:ext cx="3109800" cy="425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Calibri"/>
              <a:buNone/>
            </a:pPr>
            <a:r>
              <a:rPr b="1" i="0" lang="en-GB" sz="1100" u="none" cap="none" strike="noStrike">
                <a:solidFill>
                  <a:schemeClr val="dk2"/>
                </a:solidFill>
                <a:latin typeface="Calibri"/>
                <a:ea typeface="Calibri"/>
                <a:cs typeface="Calibri"/>
                <a:sym typeface="Calibri"/>
              </a:rPr>
              <a:t>ENHANCE SECURITY WITHIN THE </a:t>
            </a:r>
            <a:r>
              <a:rPr b="1" lang="en-GB" sz="1100"/>
              <a:t>COMPANY</a:t>
            </a:r>
            <a:endParaRPr b="1" i="0" sz="1100" u="none" cap="none" strike="noStrike">
              <a:solidFill>
                <a:schemeClr val="dk2"/>
              </a:solidFill>
              <a:latin typeface="Calibri"/>
              <a:ea typeface="Calibri"/>
              <a:cs typeface="Calibri"/>
              <a:sym typeface="Calibri"/>
            </a:endParaRPr>
          </a:p>
        </p:txBody>
      </p:sp>
      <p:sp>
        <p:nvSpPr>
          <p:cNvPr id="205" name="Google Shape;205;p30"/>
          <p:cNvSpPr txBox="1"/>
          <p:nvPr>
            <p:ph idx="1" type="body"/>
          </p:nvPr>
        </p:nvSpPr>
        <p:spPr>
          <a:xfrm>
            <a:off x="5143846" y="1364979"/>
            <a:ext cx="2832900" cy="4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2"/>
              </a:buClr>
              <a:buSzPts val="1800"/>
              <a:buFont typeface="Calibri"/>
              <a:buNone/>
            </a:pPr>
            <a:r>
              <a:rPr b="1" lang="en-GB" sz="1100"/>
              <a:t>REDUCE COST OF WORKPLACE ACCIDENTS</a:t>
            </a:r>
            <a:endParaRPr b="1" i="0" sz="1100" u="none" cap="none" strike="noStrike">
              <a:solidFill>
                <a:schemeClr val="dk2"/>
              </a:solidFill>
              <a:latin typeface="Calibri"/>
              <a:ea typeface="Calibri"/>
              <a:cs typeface="Calibri"/>
              <a:sym typeface="Calibri"/>
            </a:endParaRPr>
          </a:p>
        </p:txBody>
      </p:sp>
      <p:sp>
        <p:nvSpPr>
          <p:cNvPr id="206" name="Google Shape;206;p30"/>
          <p:cNvSpPr txBox="1"/>
          <p:nvPr>
            <p:ph idx="1" type="body"/>
          </p:nvPr>
        </p:nvSpPr>
        <p:spPr>
          <a:xfrm>
            <a:off x="5143846" y="3446725"/>
            <a:ext cx="2832900" cy="10518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800"/>
              <a:buFont typeface="Calibri"/>
              <a:buNone/>
            </a:pPr>
            <a:r>
              <a:rPr b="0" i="0" lang="en-GB" sz="1100" u="none" cap="none" strike="noStrike">
                <a:solidFill>
                  <a:schemeClr val="dk2"/>
                </a:solidFill>
                <a:latin typeface="Calibri"/>
                <a:ea typeface="Calibri"/>
                <a:cs typeface="Calibri"/>
                <a:sym typeface="Calibri"/>
              </a:rPr>
              <a:t>Our salivary test discourages consumption at the workplace and limits the dangerous behaviors triggered by narcotics and alcohol.  </a:t>
            </a:r>
            <a:endParaRPr b="0" i="0" sz="11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chemeClr val="dk2"/>
              </a:buClr>
              <a:buSzPts val="1800"/>
              <a:buFont typeface="Calibri"/>
              <a:buNone/>
            </a:pPr>
            <a:r>
              <a:rPr lang="en-GB" sz="1100"/>
              <a:t>100</a:t>
            </a:r>
            <a:r>
              <a:rPr b="0" i="0" lang="en-GB" sz="1100" u="none" cap="none" strike="noStrike">
                <a:solidFill>
                  <a:schemeClr val="dk2"/>
                </a:solidFill>
                <a:latin typeface="Calibri"/>
                <a:ea typeface="Calibri"/>
                <a:cs typeface="Calibri"/>
                <a:sym typeface="Calibri"/>
              </a:rPr>
              <a:t>%</a:t>
            </a:r>
            <a:r>
              <a:rPr lang="en-GB" sz="1100"/>
              <a:t>**</a:t>
            </a:r>
            <a:r>
              <a:rPr b="0" i="0" lang="en-GB" sz="1100" u="none" cap="none" strike="noStrike">
                <a:solidFill>
                  <a:schemeClr val="dk2"/>
                </a:solidFill>
                <a:latin typeface="Calibri"/>
                <a:ea typeface="Calibri"/>
                <a:cs typeface="Calibri"/>
                <a:sym typeface="Calibri"/>
              </a:rPr>
              <a:t> of </a:t>
            </a:r>
            <a:r>
              <a:rPr lang="en-GB" sz="1100"/>
              <a:t>accompanied</a:t>
            </a:r>
            <a:r>
              <a:rPr b="0" i="0" lang="en-GB" sz="1100" u="none" cap="none" strike="noStrike">
                <a:solidFill>
                  <a:schemeClr val="dk2"/>
                </a:solidFill>
                <a:latin typeface="Calibri"/>
                <a:ea typeface="Calibri"/>
                <a:cs typeface="Calibri"/>
                <a:sym typeface="Calibri"/>
              </a:rPr>
              <a:t> clients have noticed a </a:t>
            </a:r>
            <a:r>
              <a:rPr lang="en-GB" sz="1100"/>
              <a:t>significant change of the employees behavior after the test</a:t>
            </a:r>
            <a:endParaRPr b="0" i="0" sz="1100" u="none" cap="none" strike="noStrike">
              <a:solidFill>
                <a:srgbClr val="FF0000"/>
              </a:solidFill>
              <a:latin typeface="Calibri"/>
              <a:ea typeface="Calibri"/>
              <a:cs typeface="Calibri"/>
              <a:sym typeface="Calibri"/>
            </a:endParaRPr>
          </a:p>
        </p:txBody>
      </p:sp>
      <p:sp>
        <p:nvSpPr>
          <p:cNvPr id="207" name="Google Shape;207;p30"/>
          <p:cNvSpPr txBox="1"/>
          <p:nvPr/>
        </p:nvSpPr>
        <p:spPr>
          <a:xfrm>
            <a:off x="5143846" y="3177489"/>
            <a:ext cx="2832900" cy="425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Calibri"/>
              <a:buNone/>
            </a:pPr>
            <a:r>
              <a:rPr b="1" lang="en-GB" sz="1100">
                <a:solidFill>
                  <a:schemeClr val="dk2"/>
                </a:solidFill>
                <a:latin typeface="Calibri"/>
                <a:ea typeface="Calibri"/>
                <a:cs typeface="Calibri"/>
                <a:sym typeface="Calibri"/>
              </a:rPr>
              <a:t>P</a:t>
            </a:r>
            <a:r>
              <a:rPr b="1" lang="en-GB" sz="1100">
                <a:solidFill>
                  <a:schemeClr val="dk2"/>
                </a:solidFill>
                <a:latin typeface="Calibri"/>
                <a:ea typeface="Calibri"/>
                <a:cs typeface="Calibri"/>
                <a:sym typeface="Calibri"/>
              </a:rPr>
              <a:t>REVENT STAFF FROM RISKY BEHAVIORS</a:t>
            </a:r>
            <a:endParaRPr b="1" i="0" sz="1100" u="none" cap="none" strike="noStrike">
              <a:solidFill>
                <a:schemeClr val="dk2"/>
              </a:solidFill>
              <a:latin typeface="Calibri"/>
              <a:ea typeface="Calibri"/>
              <a:cs typeface="Calibri"/>
              <a:sym typeface="Calibri"/>
            </a:endParaRPr>
          </a:p>
        </p:txBody>
      </p:sp>
      <p:sp>
        <p:nvSpPr>
          <p:cNvPr id="208" name="Google Shape;208;p30"/>
          <p:cNvSpPr txBox="1"/>
          <p:nvPr/>
        </p:nvSpPr>
        <p:spPr>
          <a:xfrm>
            <a:off x="5143846" y="1666025"/>
            <a:ext cx="2895300" cy="1560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800"/>
              <a:buFont typeface="Calibri"/>
              <a:buNone/>
            </a:pPr>
            <a:r>
              <a:rPr i="0" lang="en-GB" sz="1100" u="none" cap="none" strike="noStrike">
                <a:solidFill>
                  <a:schemeClr val="dk2"/>
                </a:solidFill>
                <a:latin typeface="Calibri"/>
                <a:ea typeface="Calibri"/>
                <a:cs typeface="Calibri"/>
                <a:sym typeface="Calibri"/>
              </a:rPr>
              <a:t>Our salivary test reduces your </a:t>
            </a:r>
            <a:r>
              <a:rPr lang="en-GB" sz="1100">
                <a:solidFill>
                  <a:schemeClr val="dk2"/>
                </a:solidFill>
                <a:latin typeface="Calibri"/>
                <a:ea typeface="Calibri"/>
                <a:cs typeface="Calibri"/>
                <a:sym typeface="Calibri"/>
              </a:rPr>
              <a:t>risk-associated </a:t>
            </a:r>
            <a:r>
              <a:rPr i="0" lang="en-GB" sz="1100" u="none" cap="none" strike="noStrike">
                <a:solidFill>
                  <a:schemeClr val="dk2"/>
                </a:solidFill>
                <a:latin typeface="Calibri"/>
                <a:ea typeface="Calibri"/>
                <a:cs typeface="Calibri"/>
                <a:sym typeface="Calibri"/>
              </a:rPr>
              <a:t> costs through three powerful leverages</a:t>
            </a:r>
            <a:endParaRPr sz="1100">
              <a:latin typeface="Calibri"/>
              <a:ea typeface="Calibri"/>
              <a:cs typeface="Calibri"/>
              <a:sym typeface="Calibri"/>
            </a:endParaRPr>
          </a:p>
          <a:p>
            <a:pPr indent="-231775" lvl="0" marL="228600" marR="0" rtl="0" algn="l">
              <a:lnSpc>
                <a:spcPct val="115000"/>
              </a:lnSpc>
              <a:spcBef>
                <a:spcPts val="0"/>
              </a:spcBef>
              <a:spcAft>
                <a:spcPts val="0"/>
              </a:spcAft>
              <a:buClr>
                <a:schemeClr val="dk2"/>
              </a:buClr>
              <a:buSzPts val="1100"/>
              <a:buFont typeface="Calibri"/>
              <a:buChar char="●"/>
            </a:pPr>
            <a:r>
              <a:rPr i="0" lang="en-GB" sz="1100" u="none" cap="none" strike="noStrike">
                <a:solidFill>
                  <a:schemeClr val="dk2"/>
                </a:solidFill>
                <a:latin typeface="Calibri"/>
                <a:ea typeface="Calibri"/>
                <a:cs typeface="Calibri"/>
                <a:sym typeface="Calibri"/>
              </a:rPr>
              <a:t>Reduction of absenteeism costs by preventing illnesses</a:t>
            </a:r>
            <a:endParaRPr sz="1100">
              <a:latin typeface="Calibri"/>
              <a:ea typeface="Calibri"/>
              <a:cs typeface="Calibri"/>
              <a:sym typeface="Calibri"/>
            </a:endParaRPr>
          </a:p>
          <a:p>
            <a:pPr indent="-231775" lvl="0" marL="228600" marR="0" rtl="0" algn="l">
              <a:lnSpc>
                <a:spcPct val="115000"/>
              </a:lnSpc>
              <a:spcBef>
                <a:spcPts val="0"/>
              </a:spcBef>
              <a:spcAft>
                <a:spcPts val="0"/>
              </a:spcAft>
              <a:buClr>
                <a:schemeClr val="dk2"/>
              </a:buClr>
              <a:buSzPts val="1100"/>
              <a:buFont typeface="Calibri"/>
              <a:buChar char="●"/>
            </a:pPr>
            <a:r>
              <a:rPr i="0" lang="en-GB" sz="1100" u="none" cap="none" strike="noStrike">
                <a:solidFill>
                  <a:schemeClr val="dk2"/>
                </a:solidFill>
                <a:latin typeface="Calibri"/>
                <a:ea typeface="Calibri"/>
                <a:cs typeface="Calibri"/>
                <a:sym typeface="Calibri"/>
              </a:rPr>
              <a:t>Decrease of insurance costs by using best practices</a:t>
            </a:r>
            <a:endParaRPr sz="1100">
              <a:latin typeface="Calibri"/>
              <a:ea typeface="Calibri"/>
              <a:cs typeface="Calibri"/>
              <a:sym typeface="Calibri"/>
            </a:endParaRPr>
          </a:p>
          <a:p>
            <a:pPr indent="-231775" lvl="0" marL="228600" marR="0" rtl="0" algn="l">
              <a:lnSpc>
                <a:spcPct val="115000"/>
              </a:lnSpc>
              <a:spcBef>
                <a:spcPts val="0"/>
              </a:spcBef>
              <a:spcAft>
                <a:spcPts val="0"/>
              </a:spcAft>
              <a:buClr>
                <a:schemeClr val="dk2"/>
              </a:buClr>
              <a:buSzPts val="1100"/>
              <a:buFont typeface="Calibri"/>
              <a:buChar char="●"/>
            </a:pPr>
            <a:r>
              <a:rPr lang="en-GB" sz="1100">
                <a:solidFill>
                  <a:schemeClr val="dk2"/>
                </a:solidFill>
                <a:latin typeface="Calibri"/>
                <a:ea typeface="Calibri"/>
                <a:cs typeface="Calibri"/>
                <a:sym typeface="Calibri"/>
              </a:rPr>
              <a:t>Decrease</a:t>
            </a:r>
            <a:r>
              <a:rPr i="0" lang="en-GB" sz="1100" u="none" cap="none" strike="noStrike">
                <a:solidFill>
                  <a:schemeClr val="dk2"/>
                </a:solidFill>
                <a:latin typeface="Calibri"/>
                <a:ea typeface="Calibri"/>
                <a:cs typeface="Calibri"/>
                <a:sym typeface="Calibri"/>
              </a:rPr>
              <a:t> of work</a:t>
            </a:r>
            <a:r>
              <a:rPr i="0" lang="en-GB" sz="1100" u="none" cap="none" strike="noStrike">
                <a:solidFill>
                  <a:schemeClr val="dk2"/>
                </a:solidFill>
                <a:latin typeface="Calibri"/>
                <a:ea typeface="Calibri"/>
                <a:cs typeface="Calibri"/>
                <a:sym typeface="Calibri"/>
              </a:rPr>
              <a:t> </a:t>
            </a:r>
            <a:r>
              <a:rPr i="0" lang="en-GB" sz="1100" u="none" cap="none" strike="noStrike">
                <a:solidFill>
                  <a:schemeClr val="dk2"/>
                </a:solidFill>
                <a:latin typeface="Calibri"/>
                <a:ea typeface="Calibri"/>
                <a:cs typeface="Calibri"/>
                <a:sym typeface="Calibri"/>
              </a:rPr>
              <a:t>accidents compensations</a:t>
            </a:r>
            <a:endParaRPr sz="1100">
              <a:latin typeface="Calibri"/>
              <a:ea typeface="Calibri"/>
              <a:cs typeface="Calibri"/>
              <a:sym typeface="Calibri"/>
            </a:endParaRPr>
          </a:p>
        </p:txBody>
      </p:sp>
      <p:sp>
        <p:nvSpPr>
          <p:cNvPr id="209" name="Google Shape;209;p30"/>
          <p:cNvSpPr txBox="1"/>
          <p:nvPr/>
        </p:nvSpPr>
        <p:spPr>
          <a:xfrm>
            <a:off x="818631" y="47706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000000"/>
                </a:solidFill>
                <a:latin typeface="Calibri"/>
                <a:ea typeface="Calibri"/>
                <a:cs typeface="Calibri"/>
                <a:sym typeface="Calibri"/>
              </a:rPr>
              <a:t>* : </a:t>
            </a:r>
            <a:r>
              <a:rPr i="1" lang="en-GB" sz="800">
                <a:latin typeface="Calibri"/>
                <a:ea typeface="Calibri"/>
                <a:cs typeface="Calibri"/>
                <a:sym typeface="Calibri"/>
              </a:rPr>
              <a:t>10% of our employees are experts and own an accredited French Diploma</a:t>
            </a:r>
            <a:endParaRPr i="1" sz="800">
              <a:latin typeface="Calibri"/>
              <a:ea typeface="Calibri"/>
              <a:cs typeface="Calibri"/>
              <a:sym typeface="Calibri"/>
            </a:endParaRPr>
          </a:p>
          <a:p>
            <a:pPr indent="0" lvl="0" marL="0" marR="0" rtl="0" algn="l">
              <a:lnSpc>
                <a:spcPct val="100000"/>
              </a:lnSpc>
              <a:spcBef>
                <a:spcPts val="0"/>
              </a:spcBef>
              <a:spcAft>
                <a:spcPts val="0"/>
              </a:spcAft>
              <a:buNone/>
            </a:pPr>
            <a:r>
              <a:rPr i="1" lang="en-GB" sz="800">
                <a:latin typeface="Calibri"/>
                <a:ea typeface="Calibri"/>
                <a:cs typeface="Calibri"/>
                <a:sym typeface="Calibri"/>
              </a:rPr>
              <a:t>** : According to 2017-2018 testimonies</a:t>
            </a:r>
            <a:endParaRPr i="1" sz="8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311700" y="410000"/>
            <a:ext cx="8832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salivary test aims at both protecting employer and employees</a:t>
            </a:r>
            <a:endParaRPr/>
          </a:p>
        </p:txBody>
      </p:sp>
      <p:sp>
        <p:nvSpPr>
          <p:cNvPr id="215" name="Google Shape;215;p31"/>
          <p:cNvSpPr/>
          <p:nvPr/>
        </p:nvSpPr>
        <p:spPr>
          <a:xfrm>
            <a:off x="6379025" y="2438875"/>
            <a:ext cx="2163600" cy="2122800"/>
          </a:xfrm>
          <a:prstGeom prst="rect">
            <a:avLst/>
          </a:prstGeom>
          <a:noFill/>
          <a:ln cap="flat" cmpd="sng" w="9525">
            <a:solidFill>
              <a:schemeClr val="accent1"/>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l">
              <a:lnSpc>
                <a:spcPct val="115000"/>
              </a:lnSpc>
              <a:spcBef>
                <a:spcPts val="0"/>
              </a:spcBef>
              <a:spcAft>
                <a:spcPts val="0"/>
              </a:spcAft>
              <a:buNone/>
            </a:pPr>
            <a:r>
              <a:t/>
            </a:r>
            <a:endParaRPr i="0" sz="1000" u="none" cap="none" strike="noStrike">
              <a:solidFill>
                <a:schemeClr val="lt1"/>
              </a:solidFill>
              <a:latin typeface="Calibri"/>
              <a:ea typeface="Calibri"/>
              <a:cs typeface="Calibri"/>
              <a:sym typeface="Calibri"/>
            </a:endParaRPr>
          </a:p>
        </p:txBody>
      </p:sp>
      <p:pic>
        <p:nvPicPr>
          <p:cNvPr id="216" name="Google Shape;216;p31"/>
          <p:cNvPicPr preferRelativeResize="0"/>
          <p:nvPr/>
        </p:nvPicPr>
        <p:blipFill>
          <a:blip r:embed="rId3">
            <a:alphaModFix/>
          </a:blip>
          <a:stretch>
            <a:fillRect/>
          </a:stretch>
        </p:blipFill>
        <p:spPr>
          <a:xfrm>
            <a:off x="6455443" y="2564136"/>
            <a:ext cx="328800" cy="328800"/>
          </a:xfrm>
          <a:prstGeom prst="rect">
            <a:avLst/>
          </a:prstGeom>
          <a:noFill/>
          <a:ln>
            <a:noFill/>
          </a:ln>
        </p:spPr>
      </p:pic>
      <p:sp>
        <p:nvSpPr>
          <p:cNvPr id="217" name="Google Shape;217;p31"/>
          <p:cNvSpPr txBox="1"/>
          <p:nvPr/>
        </p:nvSpPr>
        <p:spPr>
          <a:xfrm>
            <a:off x="6805425" y="2502500"/>
            <a:ext cx="15849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Lower employees turnover</a:t>
            </a:r>
            <a:endParaRPr sz="1200">
              <a:solidFill>
                <a:schemeClr val="accent1"/>
              </a:solidFill>
              <a:latin typeface="Calibri"/>
              <a:ea typeface="Calibri"/>
              <a:cs typeface="Calibri"/>
              <a:sym typeface="Calibri"/>
            </a:endParaRPr>
          </a:p>
        </p:txBody>
      </p:sp>
      <p:sp>
        <p:nvSpPr>
          <p:cNvPr id="218" name="Google Shape;218;p31"/>
          <p:cNvSpPr txBox="1"/>
          <p:nvPr>
            <p:ph type="title"/>
          </p:nvPr>
        </p:nvSpPr>
        <p:spPr>
          <a:xfrm>
            <a:off x="3525875" y="1474350"/>
            <a:ext cx="2171700" cy="60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rPr>
              <a:t>PROMOTING HEALTHIER WORKFORCE</a:t>
            </a:r>
            <a:endParaRPr sz="1600">
              <a:solidFill>
                <a:schemeClr val="accent1"/>
              </a:solidFill>
            </a:endParaRPr>
          </a:p>
        </p:txBody>
      </p:sp>
      <p:sp>
        <p:nvSpPr>
          <p:cNvPr id="219" name="Google Shape;219;p31"/>
          <p:cNvSpPr txBox="1"/>
          <p:nvPr>
            <p:ph type="title"/>
          </p:nvPr>
        </p:nvSpPr>
        <p:spPr>
          <a:xfrm>
            <a:off x="6692625" y="1279950"/>
            <a:ext cx="1584900" cy="99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rPr>
              <a:t>SUPPORTING STABILITY OF BUSINESS</a:t>
            </a:r>
            <a:endParaRPr sz="1600"/>
          </a:p>
        </p:txBody>
      </p:sp>
      <p:sp>
        <p:nvSpPr>
          <p:cNvPr id="220" name="Google Shape;220;p31"/>
          <p:cNvSpPr txBox="1"/>
          <p:nvPr>
            <p:ph type="title"/>
          </p:nvPr>
        </p:nvSpPr>
        <p:spPr>
          <a:xfrm>
            <a:off x="578425" y="1474350"/>
            <a:ext cx="1952400" cy="60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rPr>
              <a:t>SETTING UP RANDOM SALIVARY TESTS</a:t>
            </a:r>
            <a:endParaRPr sz="1600">
              <a:solidFill>
                <a:schemeClr val="accent1"/>
              </a:solidFill>
            </a:endParaRPr>
          </a:p>
        </p:txBody>
      </p:sp>
      <p:sp>
        <p:nvSpPr>
          <p:cNvPr id="221" name="Google Shape;221;p31"/>
          <p:cNvSpPr txBox="1"/>
          <p:nvPr/>
        </p:nvSpPr>
        <p:spPr>
          <a:xfrm>
            <a:off x="6805425" y="3148525"/>
            <a:ext cx="17373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Trust-based relationship between management and staff</a:t>
            </a:r>
            <a:endParaRPr sz="1200">
              <a:solidFill>
                <a:schemeClr val="accent1"/>
              </a:solidFill>
              <a:latin typeface="Calibri"/>
              <a:ea typeface="Calibri"/>
              <a:cs typeface="Calibri"/>
              <a:sym typeface="Calibri"/>
            </a:endParaRPr>
          </a:p>
        </p:txBody>
      </p:sp>
      <p:sp>
        <p:nvSpPr>
          <p:cNvPr id="222" name="Google Shape;222;p31"/>
          <p:cNvSpPr txBox="1"/>
          <p:nvPr/>
        </p:nvSpPr>
        <p:spPr>
          <a:xfrm>
            <a:off x="6805425" y="3870750"/>
            <a:ext cx="17373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Guarantee of better value delivered to final client</a:t>
            </a:r>
            <a:endParaRPr sz="1200">
              <a:solidFill>
                <a:schemeClr val="accent1"/>
              </a:solidFill>
              <a:latin typeface="Calibri"/>
              <a:ea typeface="Calibri"/>
              <a:cs typeface="Calibri"/>
              <a:sym typeface="Calibri"/>
            </a:endParaRPr>
          </a:p>
        </p:txBody>
      </p:sp>
      <p:sp>
        <p:nvSpPr>
          <p:cNvPr id="223" name="Google Shape;223;p31"/>
          <p:cNvSpPr/>
          <p:nvPr/>
        </p:nvSpPr>
        <p:spPr>
          <a:xfrm>
            <a:off x="2971950" y="1474350"/>
            <a:ext cx="112800" cy="607800"/>
          </a:xfrm>
          <a:prstGeom prst="chevron">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pic>
        <p:nvPicPr>
          <p:cNvPr id="224" name="Google Shape;224;p31"/>
          <p:cNvPicPr preferRelativeResize="0"/>
          <p:nvPr/>
        </p:nvPicPr>
        <p:blipFill>
          <a:blip r:embed="rId3">
            <a:alphaModFix/>
          </a:blip>
          <a:stretch>
            <a:fillRect/>
          </a:stretch>
        </p:blipFill>
        <p:spPr>
          <a:xfrm>
            <a:off x="6478118" y="3288025"/>
            <a:ext cx="328800" cy="328800"/>
          </a:xfrm>
          <a:prstGeom prst="rect">
            <a:avLst/>
          </a:prstGeom>
          <a:noFill/>
          <a:ln>
            <a:noFill/>
          </a:ln>
        </p:spPr>
      </p:pic>
      <p:pic>
        <p:nvPicPr>
          <p:cNvPr id="225" name="Google Shape;225;p31"/>
          <p:cNvPicPr preferRelativeResize="0"/>
          <p:nvPr/>
        </p:nvPicPr>
        <p:blipFill>
          <a:blip r:embed="rId3">
            <a:alphaModFix/>
          </a:blip>
          <a:stretch>
            <a:fillRect/>
          </a:stretch>
        </p:blipFill>
        <p:spPr>
          <a:xfrm>
            <a:off x="6478118" y="4010243"/>
            <a:ext cx="328800" cy="328800"/>
          </a:xfrm>
          <a:prstGeom prst="rect">
            <a:avLst/>
          </a:prstGeom>
          <a:noFill/>
          <a:ln>
            <a:noFill/>
          </a:ln>
        </p:spPr>
      </p:pic>
      <p:sp>
        <p:nvSpPr>
          <p:cNvPr id="226" name="Google Shape;226;p31"/>
          <p:cNvSpPr/>
          <p:nvPr/>
        </p:nvSpPr>
        <p:spPr>
          <a:xfrm>
            <a:off x="6138700" y="1474350"/>
            <a:ext cx="112800" cy="607800"/>
          </a:xfrm>
          <a:prstGeom prst="chevron">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227" name="Google Shape;227;p31"/>
          <p:cNvSpPr/>
          <p:nvPr/>
        </p:nvSpPr>
        <p:spPr>
          <a:xfrm>
            <a:off x="3387100" y="2438875"/>
            <a:ext cx="2392200" cy="579300"/>
          </a:xfrm>
          <a:prstGeom prst="rect">
            <a:avLst/>
          </a:prstGeom>
          <a:solidFill>
            <a:schemeClr val="accent1"/>
          </a:solidFill>
          <a:ln>
            <a:noFill/>
          </a:ln>
        </p:spPr>
        <p:txBody>
          <a:bodyPr anchorCtr="0" anchor="ctr" bIns="91425" lIns="234000" spcFirstLastPara="1" rIns="91425" wrap="square" tIns="90000">
            <a:noAutofit/>
          </a:bodyPr>
          <a:lstStyle/>
          <a:p>
            <a:pPr indent="0" lvl="0" marL="0" marR="144000" rtl="0" algn="l">
              <a:spcBef>
                <a:spcPts val="0"/>
              </a:spcBef>
              <a:spcAft>
                <a:spcPts val="0"/>
              </a:spcAft>
              <a:buNone/>
            </a:pPr>
            <a:r>
              <a:rPr lang="en-GB" sz="1200">
                <a:solidFill>
                  <a:schemeClr val="lt1"/>
                </a:solidFill>
                <a:latin typeface="Calibri"/>
                <a:ea typeface="Calibri"/>
                <a:cs typeface="Calibri"/>
                <a:sym typeface="Calibri"/>
              </a:rPr>
              <a:t>Deter consumers from taking illegal substances </a:t>
            </a:r>
            <a:endParaRPr sz="1200">
              <a:solidFill>
                <a:schemeClr val="lt1"/>
              </a:solidFill>
              <a:latin typeface="Calibri"/>
              <a:ea typeface="Calibri"/>
              <a:cs typeface="Calibri"/>
              <a:sym typeface="Calibri"/>
            </a:endParaRPr>
          </a:p>
        </p:txBody>
      </p:sp>
      <p:sp>
        <p:nvSpPr>
          <p:cNvPr id="228" name="Google Shape;228;p31"/>
          <p:cNvSpPr/>
          <p:nvPr/>
        </p:nvSpPr>
        <p:spPr>
          <a:xfrm>
            <a:off x="3204020" y="2564136"/>
            <a:ext cx="328800" cy="3288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18000" lIns="18000" spcFirstLastPara="1" rIns="18000" wrap="square" tIns="18000">
            <a:noAutofit/>
          </a:bodyPr>
          <a:lstStyle/>
          <a:p>
            <a:pPr indent="0" lvl="0" marL="0" marR="0" rtl="0" algn="ctr">
              <a:lnSpc>
                <a:spcPct val="100000"/>
              </a:lnSpc>
              <a:spcBef>
                <a:spcPts val="0"/>
              </a:spcBef>
              <a:spcAft>
                <a:spcPts val="0"/>
              </a:spcAft>
              <a:buClr>
                <a:srgbClr val="000000"/>
              </a:buClr>
              <a:buSzPts val="800"/>
              <a:buFont typeface="Arial"/>
              <a:buNone/>
            </a:pPr>
            <a:r>
              <a:rPr b="1" i="0" lang="en-GB" sz="1100" u="none" cap="none" strike="noStrike">
                <a:solidFill>
                  <a:schemeClr val="accent1"/>
                </a:solidFill>
                <a:latin typeface="Calibri"/>
                <a:ea typeface="Calibri"/>
                <a:cs typeface="Calibri"/>
                <a:sym typeface="Calibri"/>
              </a:rPr>
              <a:t>1</a:t>
            </a:r>
            <a:endParaRPr b="1" i="0" sz="1100" u="none" cap="none" strike="noStrike">
              <a:solidFill>
                <a:schemeClr val="accent1"/>
              </a:solidFill>
              <a:latin typeface="Calibri"/>
              <a:ea typeface="Calibri"/>
              <a:cs typeface="Calibri"/>
              <a:sym typeface="Calibri"/>
            </a:endParaRPr>
          </a:p>
        </p:txBody>
      </p:sp>
      <p:sp>
        <p:nvSpPr>
          <p:cNvPr id="229" name="Google Shape;229;p31"/>
          <p:cNvSpPr/>
          <p:nvPr/>
        </p:nvSpPr>
        <p:spPr>
          <a:xfrm>
            <a:off x="3387100" y="3210588"/>
            <a:ext cx="2392200" cy="579300"/>
          </a:xfrm>
          <a:prstGeom prst="rect">
            <a:avLst/>
          </a:prstGeom>
          <a:solidFill>
            <a:schemeClr val="accent1"/>
          </a:solidFill>
          <a:ln>
            <a:noFill/>
          </a:ln>
        </p:spPr>
        <p:txBody>
          <a:bodyPr anchorCtr="0" anchor="ctr" bIns="91425" lIns="234000" spcFirstLastPara="1" rIns="91425" wrap="square" tIns="91425">
            <a:noAutofit/>
          </a:bodyPr>
          <a:lstStyle/>
          <a:p>
            <a:pPr indent="0" lvl="0" marL="0" marR="144000" rtl="0" algn="l">
              <a:lnSpc>
                <a:spcPct val="100000"/>
              </a:lnSpc>
              <a:spcBef>
                <a:spcPts val="0"/>
              </a:spcBef>
              <a:spcAft>
                <a:spcPts val="0"/>
              </a:spcAft>
              <a:buNone/>
            </a:pPr>
            <a:r>
              <a:rPr lang="en-GB" sz="1200">
                <a:solidFill>
                  <a:schemeClr val="lt1"/>
                </a:solidFill>
                <a:latin typeface="Calibri"/>
                <a:ea typeface="Calibri"/>
                <a:cs typeface="Calibri"/>
                <a:sym typeface="Calibri"/>
              </a:rPr>
              <a:t>Reduce absenteisme and therefore increase productivity</a:t>
            </a:r>
            <a:endParaRPr sz="1200">
              <a:solidFill>
                <a:schemeClr val="lt1"/>
              </a:solidFill>
              <a:latin typeface="Calibri"/>
              <a:ea typeface="Calibri"/>
              <a:cs typeface="Calibri"/>
              <a:sym typeface="Calibri"/>
            </a:endParaRPr>
          </a:p>
        </p:txBody>
      </p:sp>
      <p:sp>
        <p:nvSpPr>
          <p:cNvPr id="230" name="Google Shape;230;p31"/>
          <p:cNvSpPr/>
          <p:nvPr/>
        </p:nvSpPr>
        <p:spPr>
          <a:xfrm>
            <a:off x="3204024" y="3335838"/>
            <a:ext cx="328800" cy="3288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18000" lIns="18000" spcFirstLastPara="1" rIns="18000" wrap="square" tIns="18000">
            <a:noAutofit/>
          </a:bodyPr>
          <a:lstStyle/>
          <a:p>
            <a:pPr indent="0" lvl="0" marL="0" marR="0" rtl="0" algn="ctr">
              <a:lnSpc>
                <a:spcPct val="100000"/>
              </a:lnSpc>
              <a:spcBef>
                <a:spcPts val="0"/>
              </a:spcBef>
              <a:spcAft>
                <a:spcPts val="0"/>
              </a:spcAft>
              <a:buClr>
                <a:srgbClr val="000000"/>
              </a:buClr>
              <a:buSzPts val="800"/>
              <a:buFont typeface="Arial"/>
              <a:buNone/>
            </a:pPr>
            <a:r>
              <a:rPr b="1" lang="en-GB" sz="1100">
                <a:solidFill>
                  <a:schemeClr val="accent1"/>
                </a:solidFill>
                <a:latin typeface="Calibri"/>
                <a:ea typeface="Calibri"/>
                <a:cs typeface="Calibri"/>
                <a:sym typeface="Calibri"/>
              </a:rPr>
              <a:t>2</a:t>
            </a:r>
            <a:endParaRPr b="1" sz="1100">
              <a:solidFill>
                <a:schemeClr val="accent1"/>
              </a:solidFill>
              <a:latin typeface="Calibri"/>
              <a:ea typeface="Calibri"/>
              <a:cs typeface="Calibri"/>
              <a:sym typeface="Calibri"/>
            </a:endParaRPr>
          </a:p>
        </p:txBody>
      </p:sp>
      <p:sp>
        <p:nvSpPr>
          <p:cNvPr id="231" name="Google Shape;231;p31"/>
          <p:cNvSpPr/>
          <p:nvPr/>
        </p:nvSpPr>
        <p:spPr>
          <a:xfrm>
            <a:off x="3387100" y="3982300"/>
            <a:ext cx="2392200" cy="579300"/>
          </a:xfrm>
          <a:prstGeom prst="rect">
            <a:avLst/>
          </a:prstGeom>
          <a:solidFill>
            <a:schemeClr val="accent1"/>
          </a:solidFill>
          <a:ln>
            <a:noFill/>
          </a:ln>
        </p:spPr>
        <p:txBody>
          <a:bodyPr anchorCtr="0" anchor="ctr" bIns="91425" lIns="234000" spcFirstLastPara="1" rIns="91425" wrap="square" tIns="91425">
            <a:noAutofit/>
          </a:bodyPr>
          <a:lstStyle/>
          <a:p>
            <a:pPr indent="0" lvl="0" marL="0" marR="216000" rtl="0" algn="l">
              <a:spcBef>
                <a:spcPts val="0"/>
              </a:spcBef>
              <a:spcAft>
                <a:spcPts val="0"/>
              </a:spcAft>
              <a:buNone/>
            </a:pPr>
            <a:r>
              <a:rPr lang="en-GB" sz="1200">
                <a:solidFill>
                  <a:schemeClr val="lt1"/>
                </a:solidFill>
                <a:latin typeface="Calibri"/>
                <a:ea typeface="Calibri"/>
                <a:cs typeface="Calibri"/>
                <a:sym typeface="Calibri"/>
              </a:rPr>
              <a:t>Improves motivation by decreasing work accidents</a:t>
            </a:r>
            <a:endParaRPr sz="1200">
              <a:solidFill>
                <a:schemeClr val="lt1"/>
              </a:solidFill>
              <a:latin typeface="Calibri"/>
              <a:ea typeface="Calibri"/>
              <a:cs typeface="Calibri"/>
              <a:sym typeface="Calibri"/>
            </a:endParaRPr>
          </a:p>
        </p:txBody>
      </p:sp>
      <p:sp>
        <p:nvSpPr>
          <p:cNvPr id="232" name="Google Shape;232;p31"/>
          <p:cNvSpPr/>
          <p:nvPr/>
        </p:nvSpPr>
        <p:spPr>
          <a:xfrm>
            <a:off x="3204024" y="4107550"/>
            <a:ext cx="328800" cy="3288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18000" lIns="18000" spcFirstLastPara="1" rIns="18000" wrap="square" tIns="18000">
            <a:noAutofit/>
          </a:bodyPr>
          <a:lstStyle/>
          <a:p>
            <a:pPr indent="0" lvl="0" marL="0" marR="0" rtl="0" algn="ctr">
              <a:lnSpc>
                <a:spcPct val="100000"/>
              </a:lnSpc>
              <a:spcBef>
                <a:spcPts val="0"/>
              </a:spcBef>
              <a:spcAft>
                <a:spcPts val="0"/>
              </a:spcAft>
              <a:buClr>
                <a:srgbClr val="000000"/>
              </a:buClr>
              <a:buSzPts val="800"/>
              <a:buFont typeface="Arial"/>
              <a:buNone/>
            </a:pPr>
            <a:r>
              <a:rPr b="1" lang="en-GB" sz="1100">
                <a:solidFill>
                  <a:schemeClr val="accent1"/>
                </a:solidFill>
                <a:latin typeface="Calibri"/>
                <a:ea typeface="Calibri"/>
                <a:cs typeface="Calibri"/>
                <a:sym typeface="Calibri"/>
              </a:rPr>
              <a:t>3</a:t>
            </a:r>
            <a:endParaRPr b="1" sz="1100">
              <a:solidFill>
                <a:schemeClr val="accent1"/>
              </a:solidFill>
              <a:latin typeface="Calibri"/>
              <a:ea typeface="Calibri"/>
              <a:cs typeface="Calibri"/>
              <a:sym typeface="Calibri"/>
            </a:endParaRPr>
          </a:p>
        </p:txBody>
      </p:sp>
      <p:pic>
        <p:nvPicPr>
          <p:cNvPr id="233" name="Google Shape;233;p31"/>
          <p:cNvPicPr preferRelativeResize="0"/>
          <p:nvPr/>
        </p:nvPicPr>
        <p:blipFill>
          <a:blip r:embed="rId4">
            <a:alphaModFix/>
          </a:blip>
          <a:stretch>
            <a:fillRect/>
          </a:stretch>
        </p:blipFill>
        <p:spPr>
          <a:xfrm>
            <a:off x="902163" y="2847813"/>
            <a:ext cx="1304925" cy="1304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494850" y="172425"/>
            <a:ext cx="2893500" cy="203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95%</a:t>
            </a:r>
            <a:endParaRPr/>
          </a:p>
        </p:txBody>
      </p:sp>
      <p:sp>
        <p:nvSpPr>
          <p:cNvPr id="239" name="Google Shape;239;p32"/>
          <p:cNvSpPr txBox="1"/>
          <p:nvPr>
            <p:ph idx="1" type="body"/>
          </p:nvPr>
        </p:nvSpPr>
        <p:spPr>
          <a:xfrm>
            <a:off x="433575" y="2132950"/>
            <a:ext cx="4267200" cy="12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Of the executives we accompany had </a:t>
            </a:r>
            <a:r>
              <a:rPr lang="en-GB"/>
              <a:t>misconceptions about the risk their employees make the company bear*</a:t>
            </a:r>
            <a:endParaRPr/>
          </a:p>
        </p:txBody>
      </p:sp>
      <p:sp>
        <p:nvSpPr>
          <p:cNvPr id="240" name="Google Shape;240;p32"/>
          <p:cNvSpPr txBox="1"/>
          <p:nvPr/>
        </p:nvSpPr>
        <p:spPr>
          <a:xfrm>
            <a:off x="818631" y="4694465"/>
            <a:ext cx="54366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GB" sz="800" u="none" cap="none" strike="noStrike">
                <a:solidFill>
                  <a:srgbClr val="FFFFFF"/>
                </a:solidFill>
                <a:latin typeface="Calibri"/>
                <a:ea typeface="Calibri"/>
                <a:cs typeface="Calibri"/>
                <a:sym typeface="Calibri"/>
              </a:rPr>
              <a:t>* : </a:t>
            </a:r>
            <a:r>
              <a:rPr i="1" lang="en-GB" sz="800">
                <a:solidFill>
                  <a:srgbClr val="FFFFFF"/>
                </a:solidFill>
                <a:latin typeface="Calibri"/>
                <a:ea typeface="Calibri"/>
                <a:cs typeface="Calibri"/>
                <a:sym typeface="Calibri"/>
              </a:rPr>
              <a:t>According to the feedback of our clients in 2017</a:t>
            </a:r>
            <a:endParaRPr b="0" i="1" sz="800" u="none" cap="none" strike="noStrik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44" name="Shape 244"/>
        <p:cNvGrpSpPr/>
        <p:nvPr/>
      </p:nvGrpSpPr>
      <p:grpSpPr>
        <a:xfrm>
          <a:off x="0" y="0"/>
          <a:ext cx="0" cy="0"/>
          <a:chOff x="0" y="0"/>
          <a:chExt cx="0" cy="0"/>
        </a:xfrm>
      </p:grpSpPr>
      <p:sp>
        <p:nvSpPr>
          <p:cNvPr id="245" name="Google Shape;245;p33"/>
          <p:cNvSpPr txBox="1"/>
          <p:nvPr>
            <p:ph type="title"/>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600"/>
              <a:buFont typeface="Calibri"/>
              <a:buNone/>
            </a:pPr>
            <a:r>
              <a:rPr i="0" lang="en-GB" sz="2600" u="none" cap="none" strike="noStrike">
                <a:solidFill>
                  <a:srgbClr val="FFFFFF"/>
                </a:solidFill>
              </a:rPr>
              <a:t>Table Of Content</a:t>
            </a:r>
            <a:endParaRPr i="0" sz="2600" u="none" cap="none" strike="noStrike">
              <a:solidFill>
                <a:srgbClr val="FFFFFF"/>
              </a:solidFill>
            </a:endParaRPr>
          </a:p>
        </p:txBody>
      </p:sp>
      <p:sp>
        <p:nvSpPr>
          <p:cNvPr id="246" name="Google Shape;246;p33"/>
          <p:cNvSpPr txBox="1"/>
          <p:nvPr/>
        </p:nvSpPr>
        <p:spPr>
          <a:xfrm>
            <a:off x="1422175" y="2149150"/>
            <a:ext cx="4681200" cy="21528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Executive summary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objectives</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Salivary test presentation</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Our salivary test within your company</a:t>
            </a:r>
            <a:endParaRPr i="0" sz="1300" u="none" cap="none" strike="noStrike">
              <a:solidFill>
                <a:srgbClr val="FFFFFF"/>
              </a:solidFill>
              <a:latin typeface="Calibri"/>
              <a:ea typeface="Calibri"/>
              <a:cs typeface="Calibri"/>
              <a:sym typeface="Calibri"/>
            </a:endParaRPr>
          </a:p>
          <a:p>
            <a:pPr indent="-311150" lvl="0" marL="457200" marR="0" rtl="0" algn="l">
              <a:lnSpc>
                <a:spcPct val="150000"/>
              </a:lnSpc>
              <a:spcBef>
                <a:spcPts val="0"/>
              </a:spcBef>
              <a:spcAft>
                <a:spcPts val="0"/>
              </a:spcAft>
              <a:buClr>
                <a:srgbClr val="FFFFFF"/>
              </a:buClr>
              <a:buSzPts val="1300"/>
              <a:buFont typeface="Calibri"/>
              <a:buAutoNum type="arabicPeriod"/>
            </a:pPr>
            <a:r>
              <a:rPr i="0" lang="en-GB" sz="1300" u="none" cap="none" strike="noStrike">
                <a:solidFill>
                  <a:srgbClr val="FFFFFF"/>
                </a:solidFill>
                <a:latin typeface="Calibri"/>
                <a:ea typeface="Calibri"/>
                <a:cs typeface="Calibri"/>
                <a:sym typeface="Calibri"/>
              </a:rPr>
              <a:t>The company : Analysis Laborator</a:t>
            </a:r>
            <a:r>
              <a:rPr lang="en-GB" sz="1300">
                <a:solidFill>
                  <a:srgbClr val="FFFFFF"/>
                </a:solidFill>
                <a:latin typeface="Calibri"/>
                <a:ea typeface="Calibri"/>
                <a:cs typeface="Calibri"/>
                <a:sym typeface="Calibri"/>
              </a:rPr>
              <a:t>ies</a:t>
            </a:r>
            <a:endParaRPr i="0" sz="1300" u="none" cap="none" strike="noStrike">
              <a:solidFill>
                <a:srgbClr val="FFFFFF"/>
              </a:solidFill>
              <a:latin typeface="Calibri"/>
              <a:ea typeface="Calibri"/>
              <a:cs typeface="Calibri"/>
              <a:sym typeface="Calibri"/>
            </a:endParaRPr>
          </a:p>
        </p:txBody>
      </p:sp>
      <p:sp>
        <p:nvSpPr>
          <p:cNvPr id="247" name="Google Shape;247;p33"/>
          <p:cNvSpPr/>
          <p:nvPr/>
        </p:nvSpPr>
        <p:spPr>
          <a:xfrm>
            <a:off x="1526250" y="3051275"/>
            <a:ext cx="3296700" cy="290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4"/>
          <p:cNvSpPr/>
          <p:nvPr/>
        </p:nvSpPr>
        <p:spPr>
          <a:xfrm>
            <a:off x="5284375" y="3107300"/>
            <a:ext cx="2631300" cy="1621800"/>
          </a:xfrm>
          <a:prstGeom prst="rect">
            <a:avLst/>
          </a:prstGeom>
          <a:noFill/>
          <a:ln cap="flat" cmpd="sng" w="9525">
            <a:solidFill>
              <a:schemeClr val="accent1"/>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l">
              <a:lnSpc>
                <a:spcPct val="115000"/>
              </a:lnSpc>
              <a:spcBef>
                <a:spcPts val="0"/>
              </a:spcBef>
              <a:spcAft>
                <a:spcPts val="0"/>
              </a:spcAft>
              <a:buNone/>
            </a:pPr>
            <a:r>
              <a:t/>
            </a:r>
            <a:endParaRPr i="0" sz="1000" u="none" cap="none" strike="noStrike">
              <a:solidFill>
                <a:schemeClr val="lt1"/>
              </a:solidFill>
              <a:latin typeface="Calibri"/>
              <a:ea typeface="Calibri"/>
              <a:cs typeface="Calibri"/>
              <a:sym typeface="Calibri"/>
            </a:endParaRPr>
          </a:p>
        </p:txBody>
      </p:sp>
      <p:sp>
        <p:nvSpPr>
          <p:cNvPr id="253" name="Google Shape;253;p3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rPr lang="en-GB"/>
              <a:t>We have </a:t>
            </a:r>
            <a:r>
              <a:rPr lang="en-GB"/>
              <a:t>developed</a:t>
            </a:r>
            <a:r>
              <a:rPr lang="en-GB"/>
              <a:t> two salivary tests to fit both emergency and routine safety check</a:t>
            </a:r>
            <a:endParaRPr b="0" i="0" sz="2400" u="none" cap="none" strike="noStrike">
              <a:solidFill>
                <a:schemeClr val="dk1"/>
              </a:solidFill>
              <a:latin typeface="Calibri"/>
              <a:ea typeface="Calibri"/>
              <a:cs typeface="Calibri"/>
              <a:sym typeface="Calibri"/>
            </a:endParaRPr>
          </a:p>
        </p:txBody>
      </p:sp>
      <p:pic>
        <p:nvPicPr>
          <p:cNvPr id="254" name="Google Shape;254;p34"/>
          <p:cNvPicPr preferRelativeResize="0"/>
          <p:nvPr/>
        </p:nvPicPr>
        <p:blipFill rotWithShape="1">
          <a:blip r:embed="rId3">
            <a:alphaModFix/>
          </a:blip>
          <a:srcRect b="32287" l="0" r="0" t="0"/>
          <a:stretch/>
        </p:blipFill>
        <p:spPr>
          <a:xfrm>
            <a:off x="6122650" y="2020188"/>
            <a:ext cx="962200" cy="987575"/>
          </a:xfrm>
          <a:prstGeom prst="rect">
            <a:avLst/>
          </a:prstGeom>
          <a:noFill/>
          <a:ln>
            <a:noFill/>
          </a:ln>
        </p:spPr>
      </p:pic>
      <p:sp>
        <p:nvSpPr>
          <p:cNvPr id="255" name="Google Shape;255;p34"/>
          <p:cNvSpPr/>
          <p:nvPr/>
        </p:nvSpPr>
        <p:spPr>
          <a:xfrm>
            <a:off x="653400" y="4743300"/>
            <a:ext cx="8262000" cy="324000"/>
          </a:xfrm>
          <a:prstGeom prst="chevron">
            <a:avLst>
              <a:gd fmla="val 50000" name="adj"/>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GB" sz="1200">
                <a:solidFill>
                  <a:schemeClr val="accent1"/>
                </a:solidFill>
                <a:latin typeface="Calibri"/>
                <a:ea typeface="Calibri"/>
                <a:cs typeface="Calibri"/>
                <a:sym typeface="Calibri"/>
              </a:rPr>
              <a:t>The emergency test is offered when you order safety check tests</a:t>
            </a:r>
            <a:endParaRPr b="1" i="1" sz="1200" u="none" cap="none" strike="noStrike">
              <a:solidFill>
                <a:schemeClr val="accent1"/>
              </a:solidFill>
              <a:latin typeface="Calibri"/>
              <a:ea typeface="Calibri"/>
              <a:cs typeface="Calibri"/>
              <a:sym typeface="Calibri"/>
            </a:endParaRPr>
          </a:p>
        </p:txBody>
      </p:sp>
      <p:sp>
        <p:nvSpPr>
          <p:cNvPr id="256" name="Google Shape;256;p34"/>
          <p:cNvSpPr txBox="1"/>
          <p:nvPr>
            <p:ph idx="1" type="body"/>
          </p:nvPr>
        </p:nvSpPr>
        <p:spPr>
          <a:xfrm>
            <a:off x="311700" y="1382375"/>
            <a:ext cx="36579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accent3"/>
                </a:solidFill>
              </a:rPr>
              <a:t>Emergency test</a:t>
            </a:r>
            <a:r>
              <a:rPr lang="en-GB">
                <a:solidFill>
                  <a:schemeClr val="accent3"/>
                </a:solidFill>
              </a:rPr>
              <a:t> : dispelling doubt when facing an employee unusual behaviour</a:t>
            </a:r>
            <a:endParaRPr>
              <a:solidFill>
                <a:schemeClr val="accent3"/>
              </a:solidFill>
            </a:endParaRPr>
          </a:p>
        </p:txBody>
      </p:sp>
      <p:sp>
        <p:nvSpPr>
          <p:cNvPr id="257" name="Google Shape;257;p34"/>
          <p:cNvSpPr txBox="1"/>
          <p:nvPr>
            <p:ph idx="2" type="body"/>
          </p:nvPr>
        </p:nvSpPr>
        <p:spPr>
          <a:xfrm>
            <a:off x="4771475" y="1382375"/>
            <a:ext cx="38322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accent3"/>
                </a:solidFill>
              </a:rPr>
              <a:t>Safety check test</a:t>
            </a:r>
            <a:r>
              <a:rPr lang="en-GB">
                <a:solidFill>
                  <a:schemeClr val="accent3"/>
                </a:solidFill>
              </a:rPr>
              <a:t> : </a:t>
            </a:r>
            <a:r>
              <a:rPr lang="en-GB">
                <a:solidFill>
                  <a:schemeClr val="accent3"/>
                </a:solidFill>
              </a:rPr>
              <a:t>Organising random tests among employees</a:t>
            </a:r>
            <a:endParaRPr>
              <a:solidFill>
                <a:schemeClr val="accent3"/>
              </a:solidFill>
            </a:endParaRPr>
          </a:p>
        </p:txBody>
      </p:sp>
      <p:pic>
        <p:nvPicPr>
          <p:cNvPr id="258" name="Google Shape;258;p34"/>
          <p:cNvPicPr preferRelativeResize="0"/>
          <p:nvPr/>
        </p:nvPicPr>
        <p:blipFill>
          <a:blip r:embed="rId4">
            <a:alphaModFix/>
          </a:blip>
          <a:stretch>
            <a:fillRect/>
          </a:stretch>
        </p:blipFill>
        <p:spPr>
          <a:xfrm>
            <a:off x="5372131" y="3537361"/>
            <a:ext cx="328800" cy="328800"/>
          </a:xfrm>
          <a:prstGeom prst="rect">
            <a:avLst/>
          </a:prstGeom>
          <a:noFill/>
          <a:ln>
            <a:noFill/>
          </a:ln>
        </p:spPr>
      </p:pic>
      <p:sp>
        <p:nvSpPr>
          <p:cNvPr id="259" name="Google Shape;259;p34"/>
          <p:cNvSpPr txBox="1"/>
          <p:nvPr/>
        </p:nvSpPr>
        <p:spPr>
          <a:xfrm>
            <a:off x="5710775" y="3538675"/>
            <a:ext cx="22050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Confidential and 100% accurate</a:t>
            </a:r>
            <a:endParaRPr sz="1200">
              <a:solidFill>
                <a:schemeClr val="accent1"/>
              </a:solidFill>
              <a:latin typeface="Calibri"/>
              <a:ea typeface="Calibri"/>
              <a:cs typeface="Calibri"/>
              <a:sym typeface="Calibri"/>
            </a:endParaRPr>
          </a:p>
        </p:txBody>
      </p:sp>
      <p:sp>
        <p:nvSpPr>
          <p:cNvPr id="260" name="Google Shape;260;p34"/>
          <p:cNvSpPr txBox="1"/>
          <p:nvPr/>
        </p:nvSpPr>
        <p:spPr>
          <a:xfrm>
            <a:off x="5710775" y="3842900"/>
            <a:ext cx="20655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Wider range of drugs tested</a:t>
            </a:r>
            <a:endParaRPr sz="1200">
              <a:solidFill>
                <a:schemeClr val="accent1"/>
              </a:solidFill>
              <a:latin typeface="Calibri"/>
              <a:ea typeface="Calibri"/>
              <a:cs typeface="Calibri"/>
              <a:sym typeface="Calibri"/>
            </a:endParaRPr>
          </a:p>
        </p:txBody>
      </p:sp>
      <p:pic>
        <p:nvPicPr>
          <p:cNvPr id="261" name="Google Shape;261;p34"/>
          <p:cNvPicPr preferRelativeResize="0"/>
          <p:nvPr/>
        </p:nvPicPr>
        <p:blipFill>
          <a:blip r:embed="rId4">
            <a:alphaModFix/>
          </a:blip>
          <a:stretch>
            <a:fillRect/>
          </a:stretch>
        </p:blipFill>
        <p:spPr>
          <a:xfrm>
            <a:off x="5372131" y="3879415"/>
            <a:ext cx="328800" cy="328800"/>
          </a:xfrm>
          <a:prstGeom prst="rect">
            <a:avLst/>
          </a:prstGeom>
          <a:noFill/>
          <a:ln>
            <a:noFill/>
          </a:ln>
        </p:spPr>
      </p:pic>
      <p:pic>
        <p:nvPicPr>
          <p:cNvPr id="262" name="Google Shape;262;p34"/>
          <p:cNvPicPr preferRelativeResize="0"/>
          <p:nvPr/>
        </p:nvPicPr>
        <p:blipFill>
          <a:blip r:embed="rId4">
            <a:alphaModFix/>
          </a:blip>
          <a:stretch>
            <a:fillRect/>
          </a:stretch>
        </p:blipFill>
        <p:spPr>
          <a:xfrm>
            <a:off x="5372131" y="4221468"/>
            <a:ext cx="328800" cy="328800"/>
          </a:xfrm>
          <a:prstGeom prst="rect">
            <a:avLst/>
          </a:prstGeom>
          <a:noFill/>
          <a:ln>
            <a:noFill/>
          </a:ln>
        </p:spPr>
      </p:pic>
      <p:sp>
        <p:nvSpPr>
          <p:cNvPr id="263" name="Google Shape;263;p34"/>
          <p:cNvSpPr txBox="1"/>
          <p:nvPr/>
        </p:nvSpPr>
        <p:spPr>
          <a:xfrm>
            <a:off x="5710775" y="4197950"/>
            <a:ext cx="17373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Additional analysis can be run on request</a:t>
            </a:r>
            <a:endParaRPr sz="1200">
              <a:solidFill>
                <a:schemeClr val="accent1"/>
              </a:solidFill>
              <a:latin typeface="Calibri"/>
              <a:ea typeface="Calibri"/>
              <a:cs typeface="Calibri"/>
              <a:sym typeface="Calibri"/>
            </a:endParaRPr>
          </a:p>
        </p:txBody>
      </p:sp>
      <p:sp>
        <p:nvSpPr>
          <p:cNvPr id="264" name="Google Shape;264;p34"/>
          <p:cNvSpPr/>
          <p:nvPr/>
        </p:nvSpPr>
        <p:spPr>
          <a:xfrm>
            <a:off x="940975" y="3107300"/>
            <a:ext cx="2631300" cy="1621800"/>
          </a:xfrm>
          <a:prstGeom prst="rect">
            <a:avLst/>
          </a:prstGeom>
          <a:noFill/>
          <a:ln cap="flat" cmpd="sng" w="9525">
            <a:solidFill>
              <a:schemeClr val="accent1"/>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l">
              <a:lnSpc>
                <a:spcPct val="115000"/>
              </a:lnSpc>
              <a:spcBef>
                <a:spcPts val="0"/>
              </a:spcBef>
              <a:spcAft>
                <a:spcPts val="0"/>
              </a:spcAft>
              <a:buNone/>
            </a:pPr>
            <a:r>
              <a:t/>
            </a:r>
            <a:endParaRPr i="0" sz="1000" u="none" cap="none" strike="noStrike">
              <a:solidFill>
                <a:schemeClr val="lt1"/>
              </a:solidFill>
              <a:latin typeface="Calibri"/>
              <a:ea typeface="Calibri"/>
              <a:cs typeface="Calibri"/>
              <a:sym typeface="Calibri"/>
            </a:endParaRPr>
          </a:p>
        </p:txBody>
      </p:sp>
      <p:pic>
        <p:nvPicPr>
          <p:cNvPr id="265" name="Google Shape;265;p34"/>
          <p:cNvPicPr preferRelativeResize="0"/>
          <p:nvPr/>
        </p:nvPicPr>
        <p:blipFill>
          <a:blip r:embed="rId4">
            <a:alphaModFix/>
          </a:blip>
          <a:stretch>
            <a:fillRect/>
          </a:stretch>
        </p:blipFill>
        <p:spPr>
          <a:xfrm>
            <a:off x="1028731" y="3511397"/>
            <a:ext cx="328800" cy="328800"/>
          </a:xfrm>
          <a:prstGeom prst="rect">
            <a:avLst/>
          </a:prstGeom>
          <a:noFill/>
          <a:ln>
            <a:noFill/>
          </a:ln>
        </p:spPr>
      </p:pic>
      <p:sp>
        <p:nvSpPr>
          <p:cNvPr id="266" name="Google Shape;266;p34"/>
          <p:cNvSpPr txBox="1"/>
          <p:nvPr/>
        </p:nvSpPr>
        <p:spPr>
          <a:xfrm>
            <a:off x="1367375" y="3513267"/>
            <a:ext cx="15849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Immediate result</a:t>
            </a:r>
            <a:endParaRPr sz="1200">
              <a:solidFill>
                <a:schemeClr val="accent1"/>
              </a:solidFill>
              <a:latin typeface="Calibri"/>
              <a:ea typeface="Calibri"/>
              <a:cs typeface="Calibri"/>
              <a:sym typeface="Calibri"/>
            </a:endParaRPr>
          </a:p>
        </p:txBody>
      </p:sp>
      <p:sp>
        <p:nvSpPr>
          <p:cNvPr id="267" name="Google Shape;267;p34"/>
          <p:cNvSpPr txBox="1"/>
          <p:nvPr/>
        </p:nvSpPr>
        <p:spPr>
          <a:xfrm>
            <a:off x="1367375" y="3842908"/>
            <a:ext cx="17373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90% accurate</a:t>
            </a:r>
            <a:endParaRPr sz="1200">
              <a:solidFill>
                <a:schemeClr val="accent1"/>
              </a:solidFill>
              <a:latin typeface="Calibri"/>
              <a:ea typeface="Calibri"/>
              <a:cs typeface="Calibri"/>
              <a:sym typeface="Calibri"/>
            </a:endParaRPr>
          </a:p>
        </p:txBody>
      </p:sp>
      <p:pic>
        <p:nvPicPr>
          <p:cNvPr id="268" name="Google Shape;268;p34"/>
          <p:cNvPicPr preferRelativeResize="0"/>
          <p:nvPr/>
        </p:nvPicPr>
        <p:blipFill>
          <a:blip r:embed="rId4">
            <a:alphaModFix/>
          </a:blip>
          <a:stretch>
            <a:fillRect/>
          </a:stretch>
        </p:blipFill>
        <p:spPr>
          <a:xfrm>
            <a:off x="1028731" y="3866433"/>
            <a:ext cx="328800" cy="328800"/>
          </a:xfrm>
          <a:prstGeom prst="rect">
            <a:avLst/>
          </a:prstGeom>
          <a:noFill/>
          <a:ln>
            <a:noFill/>
          </a:ln>
        </p:spPr>
      </p:pic>
      <p:pic>
        <p:nvPicPr>
          <p:cNvPr id="269" name="Google Shape;269;p34"/>
          <p:cNvPicPr preferRelativeResize="0"/>
          <p:nvPr/>
        </p:nvPicPr>
        <p:blipFill>
          <a:blip r:embed="rId4">
            <a:alphaModFix/>
          </a:blip>
          <a:stretch>
            <a:fillRect/>
          </a:stretch>
        </p:blipFill>
        <p:spPr>
          <a:xfrm>
            <a:off x="1028731" y="4221468"/>
            <a:ext cx="328800" cy="328800"/>
          </a:xfrm>
          <a:prstGeom prst="rect">
            <a:avLst/>
          </a:prstGeom>
          <a:noFill/>
          <a:ln>
            <a:noFill/>
          </a:ln>
        </p:spPr>
      </p:pic>
      <p:sp>
        <p:nvSpPr>
          <p:cNvPr id="270" name="Google Shape;270;p34"/>
          <p:cNvSpPr txBox="1"/>
          <p:nvPr/>
        </p:nvSpPr>
        <p:spPr>
          <a:xfrm>
            <a:off x="1367375" y="4197950"/>
            <a:ext cx="20655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Then </a:t>
            </a:r>
            <a:r>
              <a:rPr lang="en-GB" sz="1200">
                <a:solidFill>
                  <a:schemeClr val="accent1"/>
                </a:solidFill>
                <a:latin typeface="Calibri"/>
                <a:ea typeface="Calibri"/>
                <a:cs typeface="Calibri"/>
                <a:sym typeface="Calibri"/>
              </a:rPr>
              <a:t>the test is sent for a complementary analysis</a:t>
            </a:r>
            <a:endParaRPr sz="1200">
              <a:solidFill>
                <a:schemeClr val="accent1"/>
              </a:solidFill>
              <a:latin typeface="Calibri"/>
              <a:ea typeface="Calibri"/>
              <a:cs typeface="Calibri"/>
              <a:sym typeface="Calibri"/>
            </a:endParaRPr>
          </a:p>
        </p:txBody>
      </p:sp>
      <p:pic>
        <p:nvPicPr>
          <p:cNvPr id="271" name="Google Shape;271;p34"/>
          <p:cNvPicPr preferRelativeResize="0"/>
          <p:nvPr/>
        </p:nvPicPr>
        <p:blipFill rotWithShape="1">
          <a:blip r:embed="rId5">
            <a:alphaModFix/>
          </a:blip>
          <a:srcRect b="0" l="0" r="23687" t="0"/>
          <a:stretch/>
        </p:blipFill>
        <p:spPr>
          <a:xfrm rot="5400000">
            <a:off x="1658475" y="1783774"/>
            <a:ext cx="1001550" cy="1360600"/>
          </a:xfrm>
          <a:prstGeom prst="rect">
            <a:avLst/>
          </a:prstGeom>
          <a:noFill/>
          <a:ln>
            <a:noFill/>
          </a:ln>
        </p:spPr>
      </p:pic>
      <p:pic>
        <p:nvPicPr>
          <p:cNvPr id="272" name="Google Shape;272;p34"/>
          <p:cNvPicPr preferRelativeResize="0"/>
          <p:nvPr/>
        </p:nvPicPr>
        <p:blipFill>
          <a:blip r:embed="rId4">
            <a:alphaModFix/>
          </a:blip>
          <a:stretch>
            <a:fillRect/>
          </a:stretch>
        </p:blipFill>
        <p:spPr>
          <a:xfrm>
            <a:off x="1028731" y="3156361"/>
            <a:ext cx="328800" cy="328800"/>
          </a:xfrm>
          <a:prstGeom prst="rect">
            <a:avLst/>
          </a:prstGeom>
          <a:noFill/>
          <a:ln>
            <a:noFill/>
          </a:ln>
        </p:spPr>
      </p:pic>
      <p:sp>
        <p:nvSpPr>
          <p:cNvPr id="273" name="Google Shape;273;p34"/>
          <p:cNvSpPr txBox="1"/>
          <p:nvPr/>
        </p:nvSpPr>
        <p:spPr>
          <a:xfrm>
            <a:off x="1367375" y="3094725"/>
            <a:ext cx="22050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Efficient from very low levels of illegal substances</a:t>
            </a:r>
            <a:endParaRPr sz="1200">
              <a:solidFill>
                <a:schemeClr val="accent1"/>
              </a:solidFill>
              <a:latin typeface="Calibri"/>
              <a:ea typeface="Calibri"/>
              <a:cs typeface="Calibri"/>
              <a:sym typeface="Calibri"/>
            </a:endParaRPr>
          </a:p>
        </p:txBody>
      </p:sp>
      <p:pic>
        <p:nvPicPr>
          <p:cNvPr id="274" name="Google Shape;274;p34"/>
          <p:cNvPicPr preferRelativeResize="0"/>
          <p:nvPr/>
        </p:nvPicPr>
        <p:blipFill>
          <a:blip r:embed="rId4">
            <a:alphaModFix/>
          </a:blip>
          <a:stretch>
            <a:fillRect/>
          </a:stretch>
        </p:blipFill>
        <p:spPr>
          <a:xfrm>
            <a:off x="5372131" y="3156361"/>
            <a:ext cx="328800" cy="328800"/>
          </a:xfrm>
          <a:prstGeom prst="rect">
            <a:avLst/>
          </a:prstGeom>
          <a:noFill/>
          <a:ln>
            <a:noFill/>
          </a:ln>
        </p:spPr>
      </p:pic>
      <p:sp>
        <p:nvSpPr>
          <p:cNvPr id="275" name="Google Shape;275;p34"/>
          <p:cNvSpPr txBox="1"/>
          <p:nvPr/>
        </p:nvSpPr>
        <p:spPr>
          <a:xfrm>
            <a:off x="5710775" y="3094725"/>
            <a:ext cx="22050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1"/>
                </a:solidFill>
                <a:latin typeface="Calibri"/>
                <a:ea typeface="Calibri"/>
                <a:cs typeface="Calibri"/>
                <a:sym typeface="Calibri"/>
              </a:rPr>
              <a:t>Efficient from very low levels of illegal substances</a:t>
            </a:r>
            <a:endParaRPr sz="1200">
              <a:solidFill>
                <a:schemeClr val="accent1"/>
              </a:solidFill>
              <a:latin typeface="Calibri"/>
              <a:ea typeface="Calibri"/>
              <a:cs typeface="Calibri"/>
              <a:sym typeface="Calibri"/>
            </a:endParaRPr>
          </a:p>
        </p:txBody>
      </p:sp>
      <p:sp>
        <p:nvSpPr>
          <p:cNvPr id="276" name="Google Shape;276;p34"/>
          <p:cNvSpPr/>
          <p:nvPr/>
        </p:nvSpPr>
        <p:spPr>
          <a:xfrm>
            <a:off x="2923275" y="2066950"/>
            <a:ext cx="1737300" cy="897900"/>
          </a:xfrm>
          <a:prstGeom prst="wedgeRectCallout">
            <a:avLst>
              <a:gd fmla="val -70952" name="adj1"/>
              <a:gd fmla="val -2507" name="adj2"/>
            </a:avLst>
          </a:prstGeom>
          <a:noFill/>
          <a:ln cap="flat" cmpd="sng" w="9525">
            <a:solidFill>
              <a:schemeClr val="accent1"/>
            </a:solidFill>
            <a:prstDash val="dash"/>
            <a:round/>
            <a:headEnd len="sm" w="sm" type="none"/>
            <a:tailEnd len="sm" w="sm" type="none"/>
          </a:ln>
        </p:spPr>
        <p:txBody>
          <a:bodyPr anchorCtr="0" anchor="ctr" bIns="18000" lIns="54000" spcFirstLastPara="1" rIns="18000" wrap="square" tIns="18000">
            <a:noAutofit/>
          </a:bodyPr>
          <a:lstStyle/>
          <a:p>
            <a:pPr indent="0" lvl="0" marL="0" rtl="0" algn="l">
              <a:spcBef>
                <a:spcPts val="0"/>
              </a:spcBef>
              <a:spcAft>
                <a:spcPts val="0"/>
              </a:spcAft>
              <a:buNone/>
            </a:pPr>
            <a:r>
              <a:rPr b="1" lang="en-GB" sz="1000">
                <a:solidFill>
                  <a:schemeClr val="dk1"/>
                </a:solidFill>
                <a:latin typeface="Calibri"/>
                <a:ea typeface="Calibri"/>
                <a:cs typeface="Calibri"/>
                <a:sym typeface="Calibri"/>
              </a:rPr>
              <a:t>Result available immediately with 90% of accuracy</a:t>
            </a:r>
            <a:r>
              <a:rPr lang="en-GB" sz="1000">
                <a:solidFill>
                  <a:schemeClr val="dk1"/>
                </a:solidFill>
                <a:latin typeface="Calibri"/>
                <a:ea typeface="Calibri"/>
                <a:cs typeface="Calibri"/>
                <a:sym typeface="Calibri"/>
              </a:rPr>
              <a:t> after 8 min. If the bottom line is red, the test is positive. You can then send the test to Analysis for 100% accuracy</a:t>
            </a:r>
            <a:endParaRPr sz="1000">
              <a:solidFill>
                <a:schemeClr val="dk1"/>
              </a:solidFill>
              <a:latin typeface="Calibri"/>
              <a:ea typeface="Calibri"/>
              <a:cs typeface="Calibri"/>
              <a:sym typeface="Calibri"/>
            </a:endParaRPr>
          </a:p>
        </p:txBody>
      </p:sp>
      <p:sp>
        <p:nvSpPr>
          <p:cNvPr id="277" name="Google Shape;277;p34"/>
          <p:cNvSpPr/>
          <p:nvPr/>
        </p:nvSpPr>
        <p:spPr>
          <a:xfrm>
            <a:off x="7419075" y="2066950"/>
            <a:ext cx="1496400" cy="897900"/>
          </a:xfrm>
          <a:prstGeom prst="wedgeRectCallout">
            <a:avLst>
              <a:gd fmla="val -70952" name="adj1"/>
              <a:gd fmla="val -2507" name="adj2"/>
            </a:avLst>
          </a:prstGeom>
          <a:noFill/>
          <a:ln cap="flat" cmpd="sng" w="9525">
            <a:solidFill>
              <a:schemeClr val="accent1"/>
            </a:solidFill>
            <a:prstDash val="dash"/>
            <a:round/>
            <a:headEnd len="sm" w="sm" type="none"/>
            <a:tailEnd len="sm" w="sm" type="none"/>
          </a:ln>
        </p:spPr>
        <p:txBody>
          <a:bodyPr anchorCtr="0" anchor="ctr" bIns="18000" lIns="54000" spcFirstLastPara="1" rIns="18000" wrap="square" tIns="18000">
            <a:noAutofit/>
          </a:bodyPr>
          <a:lstStyle/>
          <a:p>
            <a:pPr indent="0" lvl="0" marL="0" rtl="0" algn="l">
              <a:spcBef>
                <a:spcPts val="0"/>
              </a:spcBef>
              <a:spcAft>
                <a:spcPts val="0"/>
              </a:spcAft>
              <a:buNone/>
            </a:pPr>
            <a:r>
              <a:rPr b="1" lang="en-GB" sz="1000">
                <a:solidFill>
                  <a:schemeClr val="dk1"/>
                </a:solidFill>
                <a:latin typeface="Calibri"/>
                <a:ea typeface="Calibri"/>
                <a:cs typeface="Calibri"/>
                <a:sym typeface="Calibri"/>
              </a:rPr>
              <a:t>Result available after</a:t>
            </a:r>
            <a:r>
              <a:rPr b="1" lang="en-GB" sz="1000">
                <a:solidFill>
                  <a:schemeClr val="dk1"/>
                </a:solidFill>
                <a:latin typeface="Calibri"/>
                <a:ea typeface="Calibri"/>
                <a:cs typeface="Calibri"/>
                <a:sym typeface="Calibri"/>
              </a:rPr>
              <a:t> Analysis expertise (100% accuracy)</a:t>
            </a:r>
            <a:r>
              <a:rPr lang="en-GB" sz="1000">
                <a:solidFill>
                  <a:schemeClr val="dk1"/>
                </a:solidFill>
                <a:latin typeface="Calibri"/>
                <a:ea typeface="Calibri"/>
                <a:cs typeface="Calibri"/>
                <a:sym typeface="Calibri"/>
              </a:rPr>
              <a:t> : a simple 6-step process is run by our laboratories</a:t>
            </a:r>
            <a:endParaRPr sz="1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